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24" r:id="rId4"/>
    <p:sldId id="491" r:id="rId5"/>
    <p:sldId id="379" r:id="rId7"/>
    <p:sldId id="479" r:id="rId8"/>
    <p:sldId id="480" r:id="rId9"/>
    <p:sldId id="481" r:id="rId10"/>
    <p:sldId id="485" r:id="rId11"/>
    <p:sldId id="484" r:id="rId12"/>
    <p:sldId id="483" r:id="rId13"/>
    <p:sldId id="489" r:id="rId14"/>
    <p:sldId id="482" r:id="rId15"/>
    <p:sldId id="532" r:id="rId16"/>
    <p:sldId id="488" r:id="rId17"/>
    <p:sldId id="487" r:id="rId18"/>
    <p:sldId id="538" r:id="rId19"/>
    <p:sldId id="539" r:id="rId20"/>
    <p:sldId id="540" r:id="rId21"/>
    <p:sldId id="541" r:id="rId22"/>
    <p:sldId id="490" r:id="rId23"/>
    <p:sldId id="486" r:id="rId24"/>
    <p:sldId id="495" r:id="rId25"/>
    <p:sldId id="494" r:id="rId26"/>
    <p:sldId id="533" r:id="rId27"/>
    <p:sldId id="534" r:id="rId28"/>
    <p:sldId id="506" r:id="rId29"/>
    <p:sldId id="493" r:id="rId30"/>
    <p:sldId id="500" r:id="rId31"/>
    <p:sldId id="536" r:id="rId32"/>
    <p:sldId id="507" r:id="rId33"/>
    <p:sldId id="499" r:id="rId34"/>
    <p:sldId id="503" r:id="rId35"/>
    <p:sldId id="502" r:id="rId36"/>
    <p:sldId id="504" r:id="rId37"/>
    <p:sldId id="505" r:id="rId38"/>
    <p:sldId id="542" r:id="rId39"/>
    <p:sldId id="543" r:id="rId40"/>
    <p:sldId id="544" r:id="rId41"/>
    <p:sldId id="508" r:id="rId42"/>
    <p:sldId id="512" r:id="rId43"/>
    <p:sldId id="520" r:id="rId44"/>
    <p:sldId id="509" r:id="rId45"/>
    <p:sldId id="521" r:id="rId46"/>
    <p:sldId id="510" r:id="rId47"/>
    <p:sldId id="513" r:id="rId48"/>
    <p:sldId id="516" r:id="rId49"/>
    <p:sldId id="522" r:id="rId50"/>
    <p:sldId id="515" r:id="rId51"/>
    <p:sldId id="517" r:id="rId52"/>
    <p:sldId id="519" r:id="rId53"/>
    <p:sldId id="518" r:id="rId54"/>
    <p:sldId id="537" r:id="rId55"/>
    <p:sldId id="355" r:id="rId56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4" d="100"/>
          <a:sy n="164" d="100"/>
        </p:scale>
        <p:origin x="149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45.xml"/><Relationship Id="rId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86B2-3929-45EA-907A-657E2CC0D4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在设计网上书店系统时，常常需要清晰呈现不同模块间的关系，像个人信息管理、购物车管理、订单管理等。这里就有个选择题，哪种</a:t>
            </a:r>
            <a:r>
              <a:rPr lang="en-US" altLang="zh-CN" dirty="0"/>
              <a:t>UML</a:t>
            </a:r>
            <a:r>
              <a:rPr lang="zh-CN" altLang="en-US" dirty="0"/>
              <a:t>图更适合描述这些模块之间的关系呢？选项有活动图、包图、顺序图和状态图。</a:t>
            </a:r>
            <a:r>
              <a:rPr lang="en-US" altLang="zh-CN" dirty="0"/>
              <a:t>
</a:t>
            </a:r>
            <a:r>
              <a:rPr lang="zh-CN" altLang="en-US" dirty="0"/>
              <a:t>活动图主要侧重于描述系统中各种活动的流程和顺序，它关注的是动作的执行过程，对于展示模块间关系并非最佳。顺序图则聚焦于对象之间消息传递的时间顺序，重点在于交互过程。状态图主要用于描述对象在其生命周期内的各种状态变化。</a:t>
            </a:r>
            <a:r>
              <a:rPr lang="en-US" altLang="zh-CN" dirty="0"/>
              <a:t>
</a:t>
            </a:r>
            <a:r>
              <a:rPr lang="zh-CN" altLang="en-US" dirty="0"/>
              <a:t>而包图就不一样了，从前面讲到的包的特点来看，包可以把关系密切的模型元素组织在一起，还能形成层次结构，并且能体现包之间的依赖、泛化等关系。在网上书店系统中，各个模块可以看作不同的包，包图能够清晰地展示这些模块（包）之间的关系，所以答案是包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我们接着聊聊包图在个人信息管理系统中的用途。个人信息管理系统就像一个大管家，要把各种信息安排得井井有条，而包图能在其中发挥重要作用。</a:t>
            </a:r>
            <a:r>
              <a:rPr lang="en-US" altLang="zh-CN" dirty="0"/>
              <a:t>
</a:t>
            </a:r>
            <a:r>
              <a:rPr lang="zh-CN" altLang="en-US" dirty="0"/>
              <a:t>先说说目录结构。想象一下，个人信息管理系统就像一座图书馆，目录结构就是图书馆的书架分类。包图可以清晰地展示各个信息模块的分类和层级，让我们快速找到所需信息。比如，将个人基本信息、联系方式、工作经历等分别放在不同的</a:t>
            </a:r>
            <a:r>
              <a:rPr lang="en-US" altLang="zh-CN" dirty="0"/>
              <a:t>“</a:t>
            </a:r>
            <a:r>
              <a:rPr lang="zh-CN" altLang="en-US" dirty="0"/>
              <a:t>书架</a:t>
            </a:r>
            <a:r>
              <a:rPr lang="en-US" altLang="zh-CN" dirty="0"/>
              <a:t>”</a:t>
            </a:r>
            <a:r>
              <a:rPr lang="zh-CN" altLang="en-US" dirty="0"/>
              <a:t>上，每个</a:t>
            </a:r>
            <a:r>
              <a:rPr lang="en-US" altLang="zh-CN" dirty="0"/>
              <a:t>“</a:t>
            </a:r>
            <a:r>
              <a:rPr lang="zh-CN" altLang="en-US" dirty="0"/>
              <a:t>书架</a:t>
            </a:r>
            <a:r>
              <a:rPr lang="en-US" altLang="zh-CN" dirty="0"/>
              <a:t>”</a:t>
            </a:r>
            <a:r>
              <a:rPr lang="zh-CN" altLang="en-US" dirty="0"/>
              <a:t>又可以细分，这样信息就一目了然。</a:t>
            </a:r>
            <a:r>
              <a:rPr lang="en-US" altLang="zh-CN" dirty="0"/>
              <a:t>
</a:t>
            </a:r>
            <a:r>
              <a:rPr lang="zh-CN" altLang="en-US" dirty="0"/>
              <a:t>再看看包图的层次结构。它就像一座高楼大厦，从底层到高层，层层递进。在个人信息管理系统中，包图的层次结构可以帮助我们理解各个模块之间的关系。例如，个人基本信息包可能包含姓名、性别、出生日期等子包，而这些子包又可以有更详细的内容。通过包图的层次结构，我们可以清晰地看到信息的组织方式，更好地管理和维护个人信息。</a:t>
            </a:r>
            <a:r>
              <a:rPr lang="en-US" altLang="zh-CN" dirty="0"/>
              <a:t>
</a:t>
            </a:r>
            <a:r>
              <a:rPr lang="zh-CN" altLang="en-US" dirty="0"/>
              <a:t>包图在个人信息管理系统中，通过清晰的目录结构和合理的层次结构，能让我们更高效地管理个人信息，就像给信息世界绘制了一张精确的地图。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组件，也被叫做构件，在系统里扮演着极为重要的角色。它是遵从一组接口且能提供其实现的部分，具有物理性、可部署性和可替换性。可以把组件想象成软插件，这意味着它能像插件一样灵活地被使用和替换。</a:t>
            </a:r>
            <a:r>
              <a:rPr lang="en-US" altLang="zh-CN" dirty="0"/>
              <a:t>
</a:t>
            </a:r>
            <a:r>
              <a:rPr lang="zh-CN" altLang="en-US" dirty="0"/>
              <a:t>组件的一大特点是作为一个整体被替换。就好比一台电脑，如果某个硬件出现问题，我们可以直接更换整个硬件，而不用去管它内部的具体构造。组件内部可以包含很多类，通常情况下，包含类定义的源代码文件就是一个组件。这就如同一个大箱子里装着许多小物件，每个小物件都有其特定的功能，而这个大箱子就是组件，小物件就是类。</a:t>
            </a:r>
            <a:r>
              <a:rPr lang="en-US" altLang="zh-CN" dirty="0"/>
              <a:t>
</a:t>
            </a:r>
            <a:r>
              <a:rPr lang="zh-CN" altLang="en-US" dirty="0"/>
              <a:t>组件的这种特性使得系统的开发和维护更加高效。开发人员可以根据需要将不同的组件组合在一起，就像搭积木一样，快速构建出一个完整的系统。同时，如果某个组件出现问题，也可以方便地进行替换，而不会影响到整个系统的正常运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组件图概念中，组件是实现性文件，它有多种类型。部署组件是运行系统必备的组件，像</a:t>
            </a:r>
            <a:r>
              <a:rPr lang="en-US" altLang="zh-CN" dirty="0"/>
              <a:t>Java</a:t>
            </a:r>
            <a:r>
              <a:rPr lang="zh-CN" altLang="en-US" dirty="0"/>
              <a:t>虚拟机，它就像是系统运行的</a:t>
            </a:r>
            <a:r>
              <a:rPr lang="en-US" altLang="zh-CN" dirty="0"/>
              <a:t>“</a:t>
            </a:r>
            <a:r>
              <a:rPr lang="zh-CN" altLang="en-US" dirty="0"/>
              <a:t>动力引擎</a:t>
            </a:r>
            <a:r>
              <a:rPr lang="en-US" altLang="zh-CN" dirty="0"/>
              <a:t>”</a:t>
            </a:r>
            <a:r>
              <a:rPr lang="zh-CN" altLang="en-US" dirty="0"/>
              <a:t>，为程序的运行提供环境支持；</a:t>
            </a:r>
            <a:r>
              <a:rPr lang="en-US" altLang="zh-CN" dirty="0"/>
              <a:t>XML</a:t>
            </a:r>
            <a:r>
              <a:rPr lang="zh-CN" altLang="en-US" dirty="0"/>
              <a:t>文件如同系统的</a:t>
            </a:r>
            <a:r>
              <a:rPr lang="en-US" altLang="zh-CN" dirty="0"/>
              <a:t>“</a:t>
            </a:r>
            <a:r>
              <a:rPr lang="zh-CN" altLang="en-US" dirty="0"/>
              <a:t>数据使者</a:t>
            </a:r>
            <a:r>
              <a:rPr lang="en-US" altLang="zh-CN" dirty="0"/>
              <a:t>”</a:t>
            </a:r>
            <a:r>
              <a:rPr lang="zh-CN" altLang="en-US" dirty="0"/>
              <a:t>，负责数据的存储和传输；</a:t>
            </a:r>
            <a:r>
              <a:rPr lang="en-US" altLang="zh-CN" dirty="0"/>
              <a:t>JAR</a:t>
            </a:r>
            <a:r>
              <a:rPr lang="zh-CN" altLang="en-US" dirty="0"/>
              <a:t>文件、</a:t>
            </a:r>
            <a:r>
              <a:rPr lang="en-US" altLang="zh-CN" dirty="0"/>
              <a:t>DLL</a:t>
            </a:r>
            <a:r>
              <a:rPr lang="zh-CN" altLang="en-US" dirty="0"/>
              <a:t>文件则是系统功能的</a:t>
            </a:r>
            <a:r>
              <a:rPr lang="en-US" altLang="zh-CN" dirty="0"/>
              <a:t>“</a:t>
            </a:r>
            <a:r>
              <a:rPr lang="zh-CN" altLang="en-US" dirty="0"/>
              <a:t>魔法口袋</a:t>
            </a:r>
            <a:r>
              <a:rPr lang="en-US" altLang="zh-CN" dirty="0"/>
              <a:t>”</a:t>
            </a:r>
            <a:r>
              <a:rPr lang="zh-CN" altLang="en-US" dirty="0"/>
              <a:t>，封装了各种功能代码；数据库表是数据的</a:t>
            </a:r>
            <a:r>
              <a:rPr lang="en-US" altLang="zh-CN" dirty="0"/>
              <a:t>“</a:t>
            </a:r>
            <a:r>
              <a:rPr lang="zh-CN" altLang="en-US" dirty="0"/>
              <a:t>仓库</a:t>
            </a:r>
            <a:r>
              <a:rPr lang="en-US" altLang="zh-CN" dirty="0"/>
              <a:t>”</a:t>
            </a:r>
            <a:r>
              <a:rPr lang="zh-CN" altLang="en-US" dirty="0"/>
              <a:t>，存储着系统运行所需的各类数据。</a:t>
            </a:r>
            <a:r>
              <a:rPr lang="en-US" altLang="zh-CN" dirty="0"/>
              <a:t>
</a:t>
            </a:r>
            <a:r>
              <a:rPr lang="zh-CN" altLang="en-US" dirty="0"/>
              <a:t>工作产品组件是用来产生部署组件的，比如源代码文件，它是程序员智慧的结晶，是程序功能的源头；数据文件就像是系统的</a:t>
            </a:r>
            <a:r>
              <a:rPr lang="en-US" altLang="zh-CN" dirty="0"/>
              <a:t>“</a:t>
            </a:r>
            <a:r>
              <a:rPr lang="zh-CN" altLang="en-US" dirty="0"/>
              <a:t>记忆体</a:t>
            </a:r>
            <a:r>
              <a:rPr lang="en-US" altLang="zh-CN" dirty="0"/>
              <a:t>”</a:t>
            </a:r>
            <a:r>
              <a:rPr lang="zh-CN" altLang="en-US" dirty="0"/>
              <a:t>，保存着系统运行过程中的重要信息。</a:t>
            </a:r>
            <a:r>
              <a:rPr lang="en-US" altLang="zh-CN" dirty="0"/>
              <a:t>
</a:t>
            </a:r>
            <a:r>
              <a:rPr lang="zh-CN" altLang="en-US" dirty="0"/>
              <a:t>执行组件是系统执行后得到的组件，</a:t>
            </a:r>
            <a:r>
              <a:rPr lang="en-US" altLang="zh-CN" dirty="0"/>
              <a:t>EJB</a:t>
            </a:r>
            <a:r>
              <a:rPr lang="zh-CN" altLang="en-US" dirty="0"/>
              <a:t>如同系统的</a:t>
            </a:r>
            <a:r>
              <a:rPr lang="en-US" altLang="zh-CN" dirty="0"/>
              <a:t>“</a:t>
            </a:r>
            <a:r>
              <a:rPr lang="zh-CN" altLang="en-US" dirty="0"/>
              <a:t>智能管家</a:t>
            </a:r>
            <a:r>
              <a:rPr lang="en-US" altLang="zh-CN" dirty="0"/>
              <a:t>”</a:t>
            </a:r>
            <a:r>
              <a:rPr lang="zh-CN" altLang="en-US" dirty="0"/>
              <a:t>，负责管理和协调系统的各项任务；动态</a:t>
            </a:r>
            <a:r>
              <a:rPr lang="en-US" altLang="zh-CN" dirty="0"/>
              <a:t>Web</a:t>
            </a:r>
            <a:r>
              <a:rPr lang="zh-CN" altLang="en-US" dirty="0"/>
              <a:t>页是用户与系统交互的</a:t>
            </a:r>
            <a:r>
              <a:rPr lang="en-US" altLang="zh-CN" dirty="0"/>
              <a:t>“</a:t>
            </a:r>
            <a:r>
              <a:rPr lang="zh-CN" altLang="en-US" dirty="0"/>
              <a:t>窗口</a:t>
            </a:r>
            <a:r>
              <a:rPr lang="en-US" altLang="zh-CN" dirty="0"/>
              <a:t>”</a:t>
            </a:r>
            <a:r>
              <a:rPr lang="zh-CN" altLang="en-US" dirty="0"/>
              <a:t>，提供了丰富的交互体验；</a:t>
            </a:r>
            <a:r>
              <a:rPr lang="en-US" altLang="zh-CN" dirty="0"/>
              <a:t>exe</a:t>
            </a:r>
            <a:r>
              <a:rPr lang="zh-CN" altLang="en-US" dirty="0"/>
              <a:t>文件是系统的</a:t>
            </a:r>
            <a:r>
              <a:rPr lang="en-US" altLang="zh-CN" dirty="0"/>
              <a:t>“</a:t>
            </a:r>
            <a:r>
              <a:rPr lang="zh-CN" altLang="en-US" dirty="0"/>
              <a:t>启动钥匙</a:t>
            </a:r>
            <a:r>
              <a:rPr lang="en-US" altLang="zh-CN" dirty="0"/>
              <a:t>”</a:t>
            </a:r>
            <a:r>
              <a:rPr lang="zh-CN" altLang="en-US" dirty="0"/>
              <a:t>，一键开启系统功能；</a:t>
            </a:r>
            <a:r>
              <a:rPr lang="en-US" altLang="zh-CN" dirty="0"/>
              <a:t>COM+</a:t>
            </a:r>
            <a:r>
              <a:rPr lang="zh-CN" altLang="en-US" dirty="0"/>
              <a:t>对象、</a:t>
            </a:r>
            <a:r>
              <a:rPr lang="en-US" altLang="zh-CN" dirty="0"/>
              <a:t>CORBA</a:t>
            </a:r>
            <a:r>
              <a:rPr lang="zh-CN" altLang="en-US" dirty="0"/>
              <a:t>对象则是系统的</a:t>
            </a:r>
            <a:r>
              <a:rPr lang="en-US" altLang="zh-CN" dirty="0"/>
              <a:t>“</a:t>
            </a:r>
            <a:r>
              <a:rPr lang="zh-CN" altLang="en-US" dirty="0"/>
              <a:t>协作伙伴</a:t>
            </a:r>
            <a:r>
              <a:rPr lang="en-US" altLang="zh-CN" dirty="0"/>
              <a:t>”</a:t>
            </a:r>
            <a:r>
              <a:rPr lang="zh-CN" altLang="en-US" dirty="0"/>
              <a:t>，帮助系统实现不同组件之间的通信和协作。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组件图概念中，组件有着多样的类型。数据库是存储数据的物理单元，就像一个巨大的仓库，把各类数据有序存放起来，供系统随时调用。虚包则是提供公共视图的包，好比是一个展示窗口，让不同的人能从这个窗口看到他们需要的信息。</a:t>
            </a:r>
            <a:r>
              <a:rPr lang="en-US" altLang="zh-CN" dirty="0"/>
              <a:t>
</a:t>
            </a:r>
            <a:r>
              <a:rPr lang="zh-CN" altLang="en-US" dirty="0"/>
              <a:t>主程序是系统程序的根文件，它就像是整个系统大厦的根基，指定了系统的入口，引导着整个系统的运行。子程序是单独处理元素的包，如同一个个独立的小车间，各自完成特定的任务。</a:t>
            </a:r>
            <a:r>
              <a:rPr lang="en-US" altLang="zh-CN" dirty="0"/>
              <a:t>
</a:t>
            </a:r>
            <a:r>
              <a:rPr lang="zh-CN" altLang="en-US" dirty="0"/>
              <a:t>子程序规范是源代码文件中的声明文件，它就像是一份说明书，告诉大家这个程序要做什么；子程序体则是源代码文件中的实现文件，是真正干活的</a:t>
            </a:r>
            <a:r>
              <a:rPr lang="en-US" altLang="zh-CN" dirty="0"/>
              <a:t>“</a:t>
            </a:r>
            <a:r>
              <a:rPr lang="zh-CN" altLang="en-US" dirty="0"/>
              <a:t>工人</a:t>
            </a:r>
            <a:r>
              <a:rPr lang="en-US" altLang="zh-CN" dirty="0"/>
              <a:t>”</a:t>
            </a:r>
            <a:r>
              <a:rPr lang="zh-CN" altLang="en-US" dirty="0"/>
              <a:t>，把说明书上的内容变成实际的行动。</a:t>
            </a:r>
            <a:r>
              <a:rPr lang="en-US" altLang="zh-CN" dirty="0"/>
              <a:t>
</a:t>
            </a:r>
            <a:r>
              <a:rPr lang="zh-CN" altLang="en-US" dirty="0"/>
              <a:t>包规范是存放所有源代码文件中声明文件的包，像是一个文件柜，把声明文件都规整地放进去；包体是存放所有源代码文件中实现文件的包，是对应实现文件的集合地。</a:t>
            </a:r>
            <a:r>
              <a:rPr lang="en-US" altLang="zh-CN" dirty="0"/>
              <a:t>
</a:t>
            </a:r>
            <a:r>
              <a:rPr lang="zh-CN" altLang="en-US" dirty="0"/>
              <a:t>任务规范表示拥有独立控制线程的组件的规范，相当于给有独立任务的组件定下规则；任务体表示拥有独立控制线程的组件的实现体，是将规则变成行动的部分。</a:t>
            </a:r>
            <a:r>
              <a:rPr lang="en-US" altLang="zh-CN" dirty="0"/>
              <a:t>
</a:t>
            </a:r>
            <a:r>
              <a:rPr lang="zh-CN" altLang="en-US" dirty="0"/>
              <a:t>而标准组件是除了上述特殊组件之外的一切组件，通常还包括自定义构造型的组件，它就像一个万能工具箱，包含着各种满足不同需求的工具。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在软件设计里，组件和类的关系十分重要。设计时可把类图中的类分配到物理组件上，实现从逻辑设计到物理设计的过渡。这种分配并非随意，而是要依据类在行为上的联系程度合理进行。</a:t>
            </a:r>
            <a:r>
              <a:rPr lang="en-US" altLang="zh-CN" dirty="0"/>
              <a:t>
</a:t>
            </a:r>
            <a:r>
              <a:rPr lang="zh-CN" altLang="en-US" dirty="0"/>
              <a:t>比如一个</a:t>
            </a:r>
            <a:r>
              <a:rPr lang="en-US" altLang="zh-CN" dirty="0"/>
              <a:t>.CPP</a:t>
            </a:r>
            <a:r>
              <a:rPr lang="zh-CN" altLang="en-US" dirty="0"/>
              <a:t>文件，它可能包含了几个类的定义。从组件的角度看，这个</a:t>
            </a:r>
            <a:r>
              <a:rPr lang="en-US" altLang="zh-CN" dirty="0"/>
              <a:t>.CPP</a:t>
            </a:r>
            <a:r>
              <a:rPr lang="zh-CN" altLang="en-US" dirty="0"/>
              <a:t>文件就是一个组件，而其中的几个类就是该组件包含的实现元素。就像一个小型社区，社区是组件，里面的每栋房子代表一个类，它们共同构成了这个社区。</a:t>
            </a:r>
            <a:r>
              <a:rPr lang="en-US" altLang="zh-CN" dirty="0"/>
              <a:t>
</a:t>
            </a:r>
            <a:r>
              <a:rPr lang="zh-CN" altLang="en-US" dirty="0"/>
              <a:t>再看网站的用户界面组件，它可能会使用多个类来实现用户登录、注册等功能。这就好比一个大型商场，商场是组件，里面的各个店铺是不同的类，每个店铺负责不同的业务，共同满足顾客的需求。</a:t>
            </a:r>
            <a:r>
              <a:rPr lang="en-US" altLang="zh-CN" dirty="0"/>
              <a:t>
</a:t>
            </a:r>
            <a:r>
              <a:rPr lang="zh-CN" altLang="en-US" dirty="0"/>
              <a:t>还有图形界面库的组件，它可能包含多个内部类来实现各种界面元素。这如同一个装满工具的工具箱，工具箱是组件，里面的每一件工具就是一个类，不同的工具用于完成不同的任务。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前面知道了组件能包含类，现在来比较下它们。组件就像个多功能</a:t>
            </a:r>
            <a:r>
              <a:rPr lang="en-US" altLang="zh-CN" dirty="0"/>
              <a:t>“</a:t>
            </a:r>
            <a:r>
              <a:rPr lang="zh-CN" altLang="en-US" dirty="0"/>
              <a:t>大盒子</a:t>
            </a:r>
            <a:r>
              <a:rPr lang="en-US" altLang="zh-CN" dirty="0"/>
              <a:t>”</a:t>
            </a:r>
            <a:r>
              <a:rPr lang="zh-CN" altLang="en-US" dirty="0"/>
              <a:t>，能把相关类装一起，实现特定功能；类则像</a:t>
            </a:r>
            <a:r>
              <a:rPr lang="en-US" altLang="zh-CN" dirty="0"/>
              <a:t>“</a:t>
            </a:r>
            <a:r>
              <a:rPr lang="zh-CN" altLang="en-US" dirty="0"/>
              <a:t>小积木</a:t>
            </a:r>
            <a:r>
              <a:rPr lang="en-US" altLang="zh-CN" dirty="0"/>
              <a:t>”</a:t>
            </a:r>
            <a:r>
              <a:rPr lang="zh-CN" altLang="en-US" dirty="0"/>
              <a:t>，是构建组件的基础。比如网站用户界面组件用多个类实现登录、注册功能，就像用小积木搭出大盒子。这两者的比较，能帮我们更好理解软件设计，让开发更高效。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图里组件之间的关系就像人与人之间的社交网络。主要是依赖关系，好比你写代码，编译、链接、执行时，组件间相互依赖，就像拍戏，演员没道具师配合，戏就没法拍。除了依赖，还有泛化、关联、聚合、实现等关系。这些关系怎么确定呢？靠不同组件里的实现元素的关系。就像演员和导演，他们的职责和互动决定了彼此的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这包</a:t>
            </a:r>
            <a:r>
              <a:rPr lang="zh-CN" altLang="en-US" dirty="0"/>
              <a:t>图像一个超级大文件夹。想象一下，文件夹就像一个大房子，里面要存放各种源代码文档，这些文档就像是房子里的家具、电器等物品。</a:t>
            </a:r>
            <a:r>
              <a:rPr lang="en-US" altLang="zh-CN" dirty="0"/>
              <a:t>
</a:t>
            </a:r>
            <a:r>
              <a:rPr lang="zh-CN" altLang="en-US" dirty="0"/>
              <a:t>当系统开始运行，就好比房子开始热闹起来，里面的家具、电器开始发挥作用，这时候就相当于组件被实例化啦，就好像家具、电器都开始正常工作了。不过呢，可别以为源代码文档在内存里运行，包就被实例化了，这就好比房子里的家具在使用，但房子本身可没变成另一个房子哦。</a:t>
            </a:r>
            <a:r>
              <a:rPr lang="en-US" altLang="zh-CN" dirty="0"/>
              <a:t>
</a:t>
            </a:r>
            <a:r>
              <a:rPr lang="zh-CN" altLang="en-US" dirty="0"/>
              <a:t>在体系结构建模里，有个</a:t>
            </a:r>
            <a:r>
              <a:rPr lang="en-US" altLang="zh-CN" dirty="0"/>
              <a:t>“</a:t>
            </a:r>
            <a:r>
              <a:rPr lang="zh-CN" altLang="en-US" dirty="0"/>
              <a:t>包图</a:t>
            </a:r>
            <a:r>
              <a:rPr lang="en-US" altLang="zh-CN" dirty="0"/>
              <a:t>”</a:t>
            </a:r>
            <a:r>
              <a:rPr lang="zh-CN" altLang="en-US" dirty="0"/>
              <a:t>，这包图就像是一张房子的设计图，它清楚地告诉我们，组件这个</a:t>
            </a:r>
            <a:r>
              <a:rPr lang="en-US" altLang="zh-CN" dirty="0"/>
              <a:t>“</a:t>
            </a:r>
            <a:r>
              <a:rPr lang="zh-CN" altLang="en-US" dirty="0"/>
              <a:t>家具</a:t>
            </a:r>
            <a:r>
              <a:rPr lang="en-US" altLang="zh-CN" dirty="0"/>
              <a:t>”</a:t>
            </a:r>
            <a:r>
              <a:rPr lang="zh-CN" altLang="en-US" dirty="0"/>
              <a:t>是怎么被安排到文件夹这个</a:t>
            </a:r>
            <a:r>
              <a:rPr lang="en-US" altLang="zh-CN" dirty="0"/>
              <a:t>“</a:t>
            </a:r>
            <a:r>
              <a:rPr lang="zh-CN" altLang="en-US" dirty="0"/>
              <a:t>房子</a:t>
            </a:r>
            <a:r>
              <a:rPr lang="en-US" altLang="zh-CN" dirty="0"/>
              <a:t>”</a:t>
            </a:r>
            <a:r>
              <a:rPr lang="zh-CN" altLang="en-US" dirty="0"/>
              <a:t>里的。有了这张图，我们就能更好地理解软件系统的布局啦，就像有了设计图，我们能更好地了解房子的构造一样。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包之间的关系与包内模型元素的关系紧密相连。包中包含着各类模型元素，其中最重要的当属类，而这些模型元素之间存在着各种关系，这就使得包之间也呈现出相应的关系。</a:t>
            </a:r>
            <a:r>
              <a:rPr lang="en-US" altLang="zh-CN" dirty="0"/>
              <a:t>
</a:t>
            </a:r>
            <a:r>
              <a:rPr lang="zh-CN" altLang="en-US" dirty="0"/>
              <a:t>包之间的关系主要有依赖关系和泛化关系。依赖关系就好比两个团队，若一个团队的工作成果依赖于另一个团队的产出，那么这两个团队之间就存在依赖关系。同理，如果两个包中的对象类之间存在依赖关系，这两个包之间也就有了依赖关系。</a:t>
            </a:r>
            <a:r>
              <a:rPr lang="en-US" altLang="zh-CN" dirty="0"/>
              <a:t>
</a:t>
            </a:r>
            <a:r>
              <a:rPr lang="zh-CN" altLang="en-US" dirty="0"/>
              <a:t>泛化关系则类似于家族传承。子包继承了父包中可见性为</a:t>
            </a:r>
            <a:r>
              <a:rPr lang="en-US" altLang="zh-CN" dirty="0"/>
              <a:t>public</a:t>
            </a:r>
            <a:r>
              <a:rPr lang="zh-CN" altLang="en-US" dirty="0"/>
              <a:t>和</a:t>
            </a:r>
            <a:r>
              <a:rPr lang="en-US" altLang="zh-CN" dirty="0"/>
              <a:t>protected</a:t>
            </a:r>
            <a:r>
              <a:rPr lang="zh-CN" altLang="en-US" dirty="0"/>
              <a:t>的元素，就如同子女继承了父母某些公开和受保护的特质。子包可以沿用父包的这些元素，同时也能在此基础上发展自己独特的部分。理解包之间的这两种关系，对于深入掌握包图以及软件建模有着重要意义。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包图在软件领域有着广泛且关键的用途。在数据模型和对象模型的转换里，包可作为转换单位。想象一下，数据模型和对象模型如同两个不同的世界，而包就像是连接这两个世界的桥梁，借助包，数据能在两个模型间顺畅转换，确保数据准确无误地从一个模型过渡到另一个模型。</a:t>
            </a:r>
            <a:r>
              <a:rPr lang="en-US" altLang="zh-CN" dirty="0"/>
              <a:t>
</a:t>
            </a:r>
            <a:r>
              <a:rPr lang="zh-CN" altLang="en-US" dirty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建模中，包可以代表虚拟目录。这就好比一个大型商场，虚拟目录是商场里的各个分区，每个分区下的所有</a:t>
            </a:r>
            <a:r>
              <a:rPr lang="en-US" altLang="zh-CN" dirty="0"/>
              <a:t>web</a:t>
            </a:r>
            <a:r>
              <a:rPr lang="zh-CN" altLang="en-US" dirty="0"/>
              <a:t>元素就如同分区里的店铺，它们都被有序地收纳在这个包所代表的分区中，便于管理和查找。</a:t>
            </a:r>
            <a:r>
              <a:rPr lang="en-US" altLang="zh-CN" dirty="0"/>
              <a:t>
</a:t>
            </a:r>
            <a:r>
              <a:rPr lang="zh-CN" altLang="en-US" dirty="0"/>
              <a:t>包还能充当控制单元，这极大地方便了团队开发和配置管理。团队成员就像一支足球队，包就是教练手中的战术板，通过包来协调不同成员的工作，使团队开发更加高效有序，配置管理也更加精准。</a:t>
            </a:r>
            <a:r>
              <a:rPr lang="en-US" altLang="zh-CN" dirty="0"/>
              <a:t>
</a:t>
            </a:r>
            <a:r>
              <a:rPr lang="zh-CN" altLang="en-US" dirty="0"/>
              <a:t>此外，包的主要功能是存放组件。组件如同建筑材料，包则是仓库，将组件放在包中，再与包一起布置在硬件结点上，就像把建筑材料存放在合适的仓库，再运输到建筑工地进行搭建，确保软件系统能够稳定运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0139-E2A4-4E50-8DA8-852F782C8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0AE7AC-8E51-4D98-86B9-F2BE1841E6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854B1-D74B-405E-8A29-5ACD1FC76F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 userDrawn="1"/>
        </p:nvSpPr>
        <p:spPr bwMode="auto">
          <a:xfrm flipV="1">
            <a:off x="288700" y="693581"/>
            <a:ext cx="11688652" cy="69850"/>
          </a:xfrm>
          <a:prstGeom prst="rect">
            <a:avLst/>
          </a:prstGeom>
          <a:solidFill>
            <a:srgbClr val="0070C0"/>
          </a:solidFill>
          <a:ln w="25400" algn="ctr">
            <a:noFill/>
            <a:miter lim="800000"/>
          </a:ln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标题 1"/>
          <p:cNvSpPr txBox="1"/>
          <p:nvPr userDrawn="1"/>
        </p:nvSpPr>
        <p:spPr>
          <a:xfrm>
            <a:off x="288700" y="159064"/>
            <a:ext cx="10515600" cy="3983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b="1" kern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6.jpe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image" Target="../media/image18.jpe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39.jpeg"/><Relationship Id="rId2" Type="http://schemas.openxmlformats.org/officeDocument/2006/relationships/tags" Target="../tags/tag25.xml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40.jpe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8" Type="http://schemas.openxmlformats.org/officeDocument/2006/relationships/notesSlide" Target="../notesSlides/notesSlide3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image" Target="../media/image42.jpe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>
            <a:spLocks noChangeArrowheads="1"/>
          </p:cNvSpPr>
          <p:nvPr/>
        </p:nvSpPr>
        <p:spPr bwMode="auto">
          <a:xfrm>
            <a:off x="3441033" y="368518"/>
            <a:ext cx="5558588" cy="7002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9" tIns="34295" rIns="68589" bIns="34295">
            <a:spAutoFit/>
          </a:bodyPr>
          <a:lstStyle/>
          <a:p>
            <a:pPr defTabSz="685800"/>
            <a:r>
              <a:rPr lang="zh-CN" altLang="en-US" sz="4100" b="1" dirty="0">
                <a:solidFill>
                  <a:srgbClr val="1A93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面向对象分析与设计</a:t>
            </a:r>
            <a:endParaRPr lang="zh-CN" altLang="en-US" sz="4100" b="1" dirty="0">
              <a:solidFill>
                <a:srgbClr val="1A93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接连接符 13322"/>
          <p:cNvSpPr>
            <a:spLocks noChangeShapeType="1"/>
          </p:cNvSpPr>
          <p:nvPr/>
        </p:nvSpPr>
        <p:spPr bwMode="auto">
          <a:xfrm>
            <a:off x="0" y="1271854"/>
            <a:ext cx="12192000" cy="30782"/>
          </a:xfrm>
          <a:prstGeom prst="line">
            <a:avLst/>
          </a:prstGeom>
          <a:noFill/>
          <a:ln w="28575">
            <a:solidFill>
              <a:srgbClr val="DA2A2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4024" y="582825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西南石油大学</a:t>
            </a:r>
            <a:endParaRPr lang="en-US" altLang="zh-CN" dirty="0"/>
          </a:p>
          <a:p>
            <a:pPr algn="ctr"/>
            <a:r>
              <a:rPr lang="zh-CN" altLang="en-US" dirty="0"/>
              <a:t>计算机科学学院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732" y="1679829"/>
            <a:ext cx="4289078" cy="397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包的层次性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106" y="986040"/>
            <a:ext cx="5008984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包可以拥有其他包（称为子包）作为自己的内部元素，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子包又可以拥有自己的子包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包可以嵌套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。这样的话，包之间可以形成一个层次结构。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7025" y="1034415"/>
            <a:ext cx="6676390" cy="498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包之间的关系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5409" y="860077"/>
            <a:ext cx="11027228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因为包中包含了模型元素（例如，最重要的模型元素是类），而模型元素之间存在着关系，因此，折射出包之间也存在相同的关系。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包之间的关系主要有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依赖关系：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如果两个包中的对象类之间存在着依赖关系，那么这两个包之间就有依赖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t10-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62" y="2623742"/>
            <a:ext cx="7239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48544" y="4173460"/>
            <a:ext cx="6917055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泛化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子包继承了父包中可见性为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public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protected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的元素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Picture 5" descr="t10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26" y="4310741"/>
            <a:ext cx="3620951" cy="246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710" y="856615"/>
            <a:ext cx="6937375" cy="38728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在数据模型和对象模型之间的转换中，是以包为单位进行的。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建模中，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包可以表示某一虚拟目录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virtual directory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），在该目录下的所有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元素都在这个包中。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包可以作为控制单元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controlled unit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），方便团队开发和配置管理。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包主要用来存放组件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。组件放在包中，同包一起布置在硬件结点上。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5375" y="1184910"/>
            <a:ext cx="4572000" cy="448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710" y="856615"/>
            <a:ext cx="11198860" cy="38728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190" y="1136650"/>
            <a:ext cx="104063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在一个网上书店系统的设计中，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如果需要表示系统的不同模块，如个人信息管理、购物车管理、订单管理等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，哪种UML图更适合描述这些模块之间的关系？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0260" y="2891790"/>
            <a:ext cx="27565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a) 活动图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b) 包图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c) 顺序图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d) 状态图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l="3039" t="3563" r="9599" b="7448"/>
          <a:stretch>
            <a:fillRect/>
          </a:stretch>
        </p:blipFill>
        <p:spPr>
          <a:xfrm>
            <a:off x="5186680" y="2939415"/>
            <a:ext cx="5122545" cy="314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t13-3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16" y="1671735"/>
            <a:ext cx="6934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t13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0" y="951723"/>
            <a:ext cx="3962882" cy="523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220296" y="96766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个人信息管理系统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50164" y="6300109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b="1" smtClean="0">
                <a:solidFill>
                  <a:srgbClr val="FF3300"/>
                </a:solidFill>
              </a:rPr>
              <a:t>目录结构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1373" y="6183476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3300"/>
                </a:solidFill>
              </a:rPr>
              <a:t>包图的层次结构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454090" y="849086"/>
            <a:ext cx="82296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b="1" smtClean="0">
                <a:solidFill>
                  <a:srgbClr val="FF3300"/>
                </a:solidFill>
              </a:rPr>
              <a:t>包的依赖关系</a:t>
            </a:r>
            <a:endParaRPr lang="zh-CN" altLang="en-US" b="1" smtClean="0">
              <a:solidFill>
                <a:srgbClr val="FF3300"/>
              </a:solidFill>
            </a:endParaRPr>
          </a:p>
        </p:txBody>
      </p:sp>
      <p:pic>
        <p:nvPicPr>
          <p:cNvPr id="4" name="Picture 7" descr="t13-3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5" y="1487170"/>
            <a:ext cx="959675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2781" y="187563"/>
            <a:ext cx="1930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7235" y="1370330"/>
            <a:ext cx="977201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在线电商平台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假设我们正在设计一个名为 “ShopEasy” 的在线电商系统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支持用户浏览商品、下单、支付，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商家可以管理库存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后台有订单处理和数据分析。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800"/>
          </a:p>
          <a:p>
            <a:endParaRPr lang="en-US" altLang="zh-CN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2781" y="187563"/>
            <a:ext cx="1930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33070" y="838200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包图核心目的</a:t>
            </a:r>
            <a:endParaRPr lang="zh-CN" altLang="en-US"/>
          </a:p>
        </p:txBody>
      </p:sp>
      <p:sp>
        <p:nvSpPr>
          <p:cNvPr id="5" name="装饰 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33070" y="42164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占位符 3" descr="5254d10e-db31-11f0-adbb-d29fa7121bf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20" b="820"/>
          <a:stretch>
            <a:fillRect/>
          </a:stretch>
        </p:blipFill>
        <p:spPr>
          <a:xfrm>
            <a:off x="433070" y="1828800"/>
            <a:ext cx="3454400" cy="2387600"/>
          </a:xfrm>
          <a:custGeom>
            <a:av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avLst>
            <a:gdLst>
              <a:gd name="connisteX0-1" fmla="*/ 0 w 3454400"/>
              <a:gd name="connsiteY0-2" fmla="*/ 203200 h 2387600"/>
              <a:gd name="connisteX1-3" fmla="*/ 203200 w 3454400"/>
              <a:gd name="connsiteY1-4" fmla="*/ 0 h 2387600"/>
              <a:gd name="connisteX2-5" fmla="*/ 3251200 w 3454400"/>
              <a:gd name="connsiteY2-6" fmla="*/ 0 h 2387600"/>
              <a:gd name="connisteX3-7" fmla="*/ 3454400 w 3454400"/>
              <a:gd name="connsiteY3-8" fmla="*/ 203200 h 2387600"/>
              <a:gd name="connisteX4-9" fmla="*/ 3454400 w 3454400"/>
              <a:gd name="connsiteY4-10" fmla="*/ 2387600 h 2387600"/>
              <a:gd name="connisteX5-11" fmla="*/ 0 w 3454400"/>
              <a:gd name="connsiteY5-12" fmla="*/ 2387600 h 2387600"/>
              <a:gd name="connisteX6-13" fmla="*/ 0 w 3454400"/>
              <a:gd name="connsiteY6-14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8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37870" y="45212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明确系统模块边界</a:t>
            </a:r>
            <a:endParaRPr lang="zh-CN" altLang="en-US"/>
          </a:p>
        </p:txBody>
      </p:sp>
      <p:sp>
        <p:nvSpPr>
          <p:cNvPr id="9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37870" y="50292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通过划分用户模块、商品模块等独立包，避免功能交叉，如将支付逻辑与订单管理分离，参考淘宝架构中清晰的模块划分。</a:t>
            </a:r>
            <a:endParaRPr lang="zh-CN" altLang="en-US"/>
          </a:p>
        </p:txBody>
      </p:sp>
      <p:sp>
        <p:nvSpPr>
          <p:cNvPr id="10" name="装饰 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92270" y="18288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1" name="图片占位符 7" descr="5254d4f2-db31-11f0-adbb-d29fa7121bf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773" r="1773"/>
          <a:stretch>
            <a:fillRect/>
          </a:stretch>
        </p:blipFill>
        <p:spPr>
          <a:xfrm>
            <a:off x="4192270" y="4165600"/>
            <a:ext cx="3454400" cy="2387600"/>
          </a:xfrm>
          <a:custGeom>
            <a:av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avLst>
            <a:gdLst>
              <a:gd name="connisteX0-1" fmla="*/ 0 w 3454400"/>
              <a:gd name="connsiteY0-2" fmla="*/ 0 h 2387600"/>
              <a:gd name="connisteX1-3" fmla="*/ 3454400 w 3454400"/>
              <a:gd name="connsiteY1-4" fmla="*/ 0 h 2387600"/>
              <a:gd name="connisteX2-5" fmla="*/ 3454400 w 3454400"/>
              <a:gd name="connsiteY2-6" fmla="*/ 2184400 h 2387600"/>
              <a:gd name="connisteX3-7" fmla="*/ 3251200 w 3454400"/>
              <a:gd name="connsiteY3-8" fmla="*/ 2387600 h 2387600"/>
              <a:gd name="connisteX4-9" fmla="*/ 203200 w 3454400"/>
              <a:gd name="connsiteY4-10" fmla="*/ 2387600 h 2387600"/>
              <a:gd name="connisteX5-11" fmla="*/ 0 w 3454400"/>
              <a:gd name="connsiteY5-12" fmla="*/ 2184400 h 2387600"/>
              <a:gd name="connisteX6-13" fmla="*/ 0 w 3454400"/>
              <a:gd name="connsiteY6-1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2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497070" y="21336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优化团队协作效率</a:t>
            </a:r>
            <a:endParaRPr lang="zh-CN" altLang="en-US"/>
          </a:p>
        </p:txBody>
      </p:sp>
      <p:sp>
        <p:nvSpPr>
          <p:cNvPr id="13" name="文本占位符 9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497070" y="26416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开发团队可按包并行开发，如商品组专注商品包迭代，订单组负责订单包，类似京东电商系统的团队协作模式。</a:t>
            </a:r>
            <a:endParaRPr lang="zh-CN" altLang="en-US"/>
          </a:p>
        </p:txBody>
      </p:sp>
      <p:sp>
        <p:nvSpPr>
          <p:cNvPr id="14" name="装饰  9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7951470" y="42164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5" name="图片占位符 11" descr="5254d3c4-db31-11f0-adbb-d29fa7121bf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820" b="820"/>
          <a:stretch>
            <a:fillRect/>
          </a:stretch>
        </p:blipFill>
        <p:spPr>
          <a:xfrm>
            <a:off x="7951470" y="1828800"/>
            <a:ext cx="3454400" cy="2387600"/>
          </a:xfrm>
          <a:custGeom>
            <a:av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avLst>
            <a:gdLst>
              <a:gd name="connisteX0-1" fmla="*/ 0 w 3454400"/>
              <a:gd name="connsiteY0-2" fmla="*/ 203200 h 2387600"/>
              <a:gd name="connisteX1-3" fmla="*/ 203200 w 3454400"/>
              <a:gd name="connsiteY1-4" fmla="*/ 0 h 2387600"/>
              <a:gd name="connisteX2-5" fmla="*/ 3251200 w 3454400"/>
              <a:gd name="connsiteY2-6" fmla="*/ 0 h 2387600"/>
              <a:gd name="connisteX3-7" fmla="*/ 3454400 w 3454400"/>
              <a:gd name="connsiteY3-8" fmla="*/ 203200 h 2387600"/>
              <a:gd name="connisteX4-9" fmla="*/ 3454400 w 3454400"/>
              <a:gd name="connsiteY4-10" fmla="*/ 2387600 h 2387600"/>
              <a:gd name="connisteX5-11" fmla="*/ 0 w 3454400"/>
              <a:gd name="connsiteY5-12" fmla="*/ 2387600 h 2387600"/>
              <a:gd name="connisteX6-13" fmla="*/ 0 w 3454400"/>
              <a:gd name="connsiteY6-14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6" name="文本占位符 1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8256270" y="45212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提升系统可维护性</a:t>
            </a:r>
            <a:endParaRPr lang="zh-CN" altLang="en-US"/>
          </a:p>
        </p:txBody>
      </p:sp>
      <p:sp>
        <p:nvSpPr>
          <p:cNvPr id="17" name="文本占位符 1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8256270" y="50292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当用户模块需升级时，仅修改用户包内代码，不影响商品、订单等其他包，降低维护风险，参考拼多多系统架构实践。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2781" y="187563"/>
            <a:ext cx="1930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2345" y="1012190"/>
            <a:ext cx="7972425" cy="5446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com.shopeasy</a:t>
            </a:r>
            <a:endParaRPr lang="en-US" altLang="zh-CN" sz="2000"/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pitchFamily="2" charset="2"/>
            </a:pPr>
            <a:r>
              <a:rPr lang="en-US" altLang="en-US" sz="2000"/>
              <a:t>├──</a:t>
            </a:r>
            <a:r>
              <a:rPr lang="en-US" altLang="zh-CN" sz="2000"/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presentation (表示层)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webui     // Web</a:t>
            </a:r>
            <a:r>
              <a:rPr lang="zh-CN" altLang="en-US" sz="2000"/>
              <a:t>界面相关类（如</a:t>
            </a:r>
            <a:r>
              <a:rPr lang="en-US" altLang="zh-CN" sz="2000"/>
              <a:t>Controllers, Views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└──</a:t>
            </a:r>
            <a:r>
              <a:rPr lang="en-US" altLang="zh-CN" sz="2000"/>
              <a:t> mobileapi // </a:t>
            </a:r>
            <a:r>
              <a:rPr lang="zh-CN" altLang="en-US" sz="2000"/>
              <a:t>移动端</a:t>
            </a:r>
            <a:r>
              <a:rPr lang="en-US" altLang="zh-CN" sz="2000"/>
              <a:t>API</a:t>
            </a:r>
            <a:r>
              <a:rPr lang="zh-CN" altLang="en-US" sz="2000"/>
              <a:t>接口类</a:t>
            </a:r>
            <a:endParaRPr lang="zh-CN" altLang="en-US" sz="2000"/>
          </a:p>
          <a:p>
            <a:r>
              <a:rPr lang="en-US" altLang="en-US" sz="2000"/>
              <a:t>├──</a:t>
            </a:r>
            <a:r>
              <a:rPr lang="en-US" altLang="zh-CN" sz="2000"/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application (应用层)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userservice    // </a:t>
            </a:r>
            <a:r>
              <a:rPr lang="zh-CN" altLang="en-US" sz="2000"/>
              <a:t>用户相关应用服务</a:t>
            </a:r>
            <a:endParaRPr lang="zh-CN" altLang="en-US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orderservice   // </a:t>
            </a:r>
            <a:r>
              <a:rPr lang="zh-CN" altLang="en-US" sz="2000"/>
              <a:t>订单相关应用服务</a:t>
            </a:r>
            <a:endParaRPr lang="zh-CN" altLang="en-US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└──</a:t>
            </a:r>
            <a:r>
              <a:rPr lang="en-US" altLang="zh-CN" sz="2000"/>
              <a:t> productservice // </a:t>
            </a:r>
            <a:r>
              <a:rPr lang="zh-CN" altLang="en-US" sz="2000"/>
              <a:t>商品相关应用服务</a:t>
            </a:r>
            <a:endParaRPr lang="zh-CN" altLang="en-US" sz="2000"/>
          </a:p>
          <a:p>
            <a:r>
              <a:rPr lang="en-US" altLang="en-US" sz="2000"/>
              <a:t>├──</a:t>
            </a:r>
            <a:r>
              <a:rPr lang="en-US" altLang="zh-CN" sz="2000"/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domain (领域层 - 核心业务逻辑)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model      // </a:t>
            </a:r>
            <a:r>
              <a:rPr lang="zh-CN" altLang="en-US" sz="2000"/>
              <a:t>领域实体（如</a:t>
            </a:r>
            <a:r>
              <a:rPr lang="en-US" altLang="zh-CN" sz="2000"/>
              <a:t>User, Order, Product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repository // </a:t>
            </a:r>
            <a:r>
              <a:rPr lang="zh-CN" altLang="en-US" sz="2000"/>
              <a:t>仓库接口（抽象）</a:t>
            </a:r>
            <a:endParaRPr lang="zh-CN" altLang="en-US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└──</a:t>
            </a:r>
            <a:r>
              <a:rPr lang="en-US" altLang="zh-CN" sz="2000"/>
              <a:t> service    // </a:t>
            </a:r>
            <a:r>
              <a:rPr lang="zh-CN" altLang="en-US" sz="2000"/>
              <a:t>领域服务</a:t>
            </a:r>
            <a:endParaRPr lang="zh-CN" altLang="en-US" sz="2000"/>
          </a:p>
          <a:p>
            <a:r>
              <a:rPr lang="en-US" altLang="en-US" sz="2000"/>
              <a:t>└──</a:t>
            </a:r>
            <a:r>
              <a:rPr lang="en-US" altLang="zh-CN" sz="2000"/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infrastructure (基础设施层)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/>
              <a:t>    </a:t>
            </a:r>
            <a:r>
              <a:rPr lang="en-US" altLang="en-US" sz="2000"/>
              <a:t>├──</a:t>
            </a:r>
            <a:r>
              <a:rPr lang="en-US" altLang="zh-CN" sz="2000"/>
              <a:t> persistence // </a:t>
            </a:r>
            <a:r>
              <a:rPr lang="zh-CN" altLang="en-US" sz="2000"/>
              <a:t>数据持久化实现（如</a:t>
            </a:r>
            <a:r>
              <a:rPr lang="en-US" altLang="zh-CN" sz="2000"/>
              <a:t>JPA, MyBatis</a:t>
            </a:r>
            <a:r>
              <a:rPr lang="zh-CN" altLang="en-US" sz="2000"/>
              <a:t>类）</a:t>
            </a:r>
            <a:endParaRPr lang="zh-CN" altLang="en-US" sz="2000"/>
          </a:p>
          <a:p>
            <a:r>
              <a:rPr lang="en-US" altLang="zh-CN" sz="2000"/>
              <a:t>    </a:t>
            </a:r>
            <a:r>
              <a:rPr lang="en-US" altLang="en-US" sz="2000"/>
              <a:t>├──</a:t>
            </a:r>
            <a:r>
              <a:rPr lang="en-US" altLang="zh-CN" sz="2000"/>
              <a:t> external   // </a:t>
            </a:r>
            <a:r>
              <a:rPr lang="zh-CN" altLang="en-US" sz="2000"/>
              <a:t>外部服务客户端（如支付网关、短信服务）</a:t>
            </a:r>
            <a:endParaRPr lang="zh-CN" altLang="en-US" sz="2000"/>
          </a:p>
          <a:p>
            <a:r>
              <a:rPr lang="en-US" altLang="zh-CN" sz="2000"/>
              <a:t>    </a:t>
            </a:r>
            <a:r>
              <a:rPr lang="en-US" altLang="en-US" sz="2000"/>
              <a:t>└──</a:t>
            </a:r>
            <a:r>
              <a:rPr lang="en-US" altLang="zh-CN" sz="2000"/>
              <a:t> config     // </a:t>
            </a:r>
            <a:r>
              <a:rPr lang="zh-CN" altLang="en-US" sz="2000"/>
              <a:t>系统配置</a:t>
            </a:r>
            <a:endParaRPr lang="zh-CN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2781" y="187563"/>
            <a:ext cx="1930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99110" y="1162685"/>
            <a:ext cx="4876800" cy="6457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包图依赖关系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99110" y="2392045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51510" y="2392045"/>
            <a:ext cx="472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用户交互包与业务逻辑包依赖</a:t>
            </a:r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51510" y="2900045"/>
            <a:ext cx="47244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用户下单时，用户交互包接收订单数据后，需调用业务逻辑包的库存检查接口，如淘宝下单时先验证商品库存。</a:t>
            </a:r>
            <a:endParaRPr lang="zh-CN" altLang="en-US"/>
          </a:p>
        </p:txBody>
      </p:sp>
      <p:sp>
        <p:nvSpPr>
          <p:cNvPr id="8" name="装饰 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99110" y="3814445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51510" y="3814445"/>
            <a:ext cx="472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业务逻辑包与数据访问包依赖</a:t>
            </a:r>
            <a:endParaRPr lang="zh-CN" altLang="en-US"/>
          </a:p>
        </p:txBody>
      </p:sp>
      <p:sp>
        <p:nvSpPr>
          <p:cNvPr id="10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51510" y="4322445"/>
            <a:ext cx="47244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完成订单计算后，业务逻辑包需通过数据访问包将订单信息存入MySQL数据库，确保交易数据持久化。</a:t>
            </a:r>
            <a:endParaRPr lang="zh-CN" altLang="en-US" sz="1400"/>
          </a:p>
        </p:txBody>
      </p:sp>
      <p:sp>
        <p:nvSpPr>
          <p:cNvPr id="11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99110" y="5236845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51510" y="5236845"/>
            <a:ext cx="472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业务逻辑包与支付服务包依赖</a:t>
            </a:r>
            <a:endParaRPr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51510" y="5744845"/>
            <a:ext cx="47244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订单确认时，业务逻辑包调用支付服务包的支付宝接口，如京东下单后跳转至支付宝完成支付流程。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6360795" y="2798445"/>
            <a:ext cx="47491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presentation </a:t>
            </a:r>
            <a:r>
              <a:rPr lang="zh-CN" altLang="en-US"/>
              <a:t>依赖</a:t>
            </a:r>
            <a:r>
              <a:rPr lang="en-US" altLang="zh-CN"/>
              <a:t> application</a:t>
            </a:r>
            <a:r>
              <a:rPr lang="zh-CN" altLang="en-US"/>
              <a:t>。因为控制器需要调用应用服务。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application </a:t>
            </a:r>
            <a:r>
              <a:rPr lang="zh-CN" altLang="en-US"/>
              <a:t>依赖</a:t>
            </a:r>
            <a:r>
              <a:rPr lang="en-US" altLang="zh-CN"/>
              <a:t> domain</a:t>
            </a:r>
            <a:r>
              <a:rPr lang="zh-CN" altLang="en-US"/>
              <a:t>。因为应用服务协调领域逻辑。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infrastructure </a:t>
            </a:r>
            <a:r>
              <a:rPr lang="zh-CN" altLang="en-US"/>
              <a:t>依赖</a:t>
            </a:r>
            <a:r>
              <a:rPr lang="en-US" altLang="zh-CN"/>
              <a:t> domain</a:t>
            </a:r>
            <a:r>
              <a:rPr lang="zh-CN" altLang="en-US"/>
              <a:t>，并实现</a:t>
            </a:r>
            <a:r>
              <a:rPr lang="en-US" altLang="zh-CN"/>
              <a:t> domain </a:t>
            </a:r>
            <a:r>
              <a:rPr lang="zh-CN" altLang="en-US"/>
              <a:t>中定义的接口（如</a:t>
            </a:r>
            <a:r>
              <a:rPr lang="en-US" altLang="zh-CN"/>
              <a:t> repository</a:t>
            </a:r>
            <a:r>
              <a:rPr lang="zh-CN" altLang="en-US"/>
              <a:t>）。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不允许</a:t>
            </a:r>
            <a:r>
              <a:rPr lang="en-US" altLang="zh-CN"/>
              <a:t> domain </a:t>
            </a:r>
            <a:r>
              <a:rPr lang="zh-CN" altLang="en-US"/>
              <a:t>依赖</a:t>
            </a:r>
            <a:r>
              <a:rPr lang="en-US" altLang="zh-CN"/>
              <a:t> infrastructure </a:t>
            </a:r>
            <a:r>
              <a:rPr lang="zh-CN" altLang="en-US"/>
              <a:t>或</a:t>
            </a:r>
            <a:r>
              <a:rPr lang="en-US" altLang="zh-CN"/>
              <a:t> presentation</a:t>
            </a:r>
            <a:r>
              <a:rPr lang="zh-CN" altLang="en-US"/>
              <a:t>，这遵守了依赖倒置原则。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5359" y="4812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软件建模与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3725359" y="1247024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架构建模概述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3719096" y="3045065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组件图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045909" y="1147011"/>
            <a:ext cx="920750" cy="701675"/>
            <a:chOff x="2165941" y="1632858"/>
            <a:chExt cx="864096" cy="744966"/>
          </a:xfrm>
        </p:grpSpPr>
        <p:sp>
          <p:nvSpPr>
            <p:cNvPr id="8" name="五边形 7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39646" y="2948228"/>
            <a:ext cx="920750" cy="701675"/>
            <a:chOff x="2165941" y="2378338"/>
            <a:chExt cx="864096" cy="741435"/>
          </a:xfrm>
        </p:grpSpPr>
        <p:sp>
          <p:nvSpPr>
            <p:cNvPr id="11" name="五边形 10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3719096" y="4057416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部署图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3039646" y="3960579"/>
            <a:ext cx="920750" cy="701675"/>
            <a:chOff x="2165941" y="2378338"/>
            <a:chExt cx="864096" cy="741435"/>
          </a:xfrm>
        </p:grpSpPr>
        <p:sp>
          <p:nvSpPr>
            <p:cNvPr id="15" name="五边形 14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3719096" y="506976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架构建模例子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3039646" y="4972930"/>
            <a:ext cx="920750" cy="701675"/>
            <a:chOff x="2165941" y="2378338"/>
            <a:chExt cx="864096" cy="741435"/>
          </a:xfrm>
        </p:grpSpPr>
        <p:sp>
          <p:nvSpPr>
            <p:cNvPr id="19" name="五边形 18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5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19096" y="215571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包图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3039646" y="2058880"/>
            <a:ext cx="920750" cy="701675"/>
            <a:chOff x="2165941" y="2378338"/>
            <a:chExt cx="864096" cy="741435"/>
          </a:xfrm>
        </p:grpSpPr>
        <p:sp>
          <p:nvSpPr>
            <p:cNvPr id="23" name="五边形 22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7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5359" y="4812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软件建模与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3725359" y="1247024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架构建模概述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3719096" y="3045065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</a:rPr>
              <a:t>组件图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045909" y="1147011"/>
            <a:ext cx="920750" cy="701675"/>
            <a:chOff x="2165941" y="1632858"/>
            <a:chExt cx="864096" cy="744966"/>
          </a:xfrm>
        </p:grpSpPr>
        <p:sp>
          <p:nvSpPr>
            <p:cNvPr id="8" name="五边形 7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39646" y="2948228"/>
            <a:ext cx="920750" cy="701675"/>
            <a:chOff x="2165941" y="2378338"/>
            <a:chExt cx="864096" cy="741435"/>
          </a:xfrm>
        </p:grpSpPr>
        <p:sp>
          <p:nvSpPr>
            <p:cNvPr id="11" name="五边形 10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3719096" y="4057416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部署图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3039646" y="3960579"/>
            <a:ext cx="920750" cy="701675"/>
            <a:chOff x="2165941" y="2378338"/>
            <a:chExt cx="864096" cy="741435"/>
          </a:xfrm>
        </p:grpSpPr>
        <p:sp>
          <p:nvSpPr>
            <p:cNvPr id="15" name="五边形 14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3719096" y="506976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架构建模例子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3039646" y="4972930"/>
            <a:ext cx="920750" cy="701675"/>
            <a:chOff x="2165941" y="2378338"/>
            <a:chExt cx="864096" cy="741435"/>
          </a:xfrm>
        </p:grpSpPr>
        <p:sp>
          <p:nvSpPr>
            <p:cNvPr id="19" name="五边形 18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5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19096" y="215571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包图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3039646" y="2058880"/>
            <a:ext cx="920750" cy="701675"/>
            <a:chOff x="2165941" y="2378338"/>
            <a:chExt cx="864096" cy="741435"/>
          </a:xfrm>
        </p:grpSpPr>
        <p:sp>
          <p:nvSpPr>
            <p:cNvPr id="23" name="五边形 22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7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407" y="911109"/>
            <a:ext cx="99075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也称为构件，是系统中遵从一组接口且提供其实现的物理的、可部署的、可替换的部分。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组件可以认为是</a:t>
            </a: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软插件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组件作为一个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被替换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组件内部可以包含很多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通常情况下，包含类定义的源代码文件就是一个组件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25" y="2278380"/>
            <a:ext cx="4243070" cy="1746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131" y="748115"/>
            <a:ext cx="11162522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组件就是一个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实现性文件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，可以有以下几种类型：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部署组件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。运行系统需要配置的组件，如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虚拟机、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DLL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文件、数据库表等。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工作产品组件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。可以用来产生部署组件，如源代码文件、数据文件等。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执行组件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。系统执行后得到的组件，如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EJB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、动态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CORBA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对象等。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4960620"/>
            <a:ext cx="9366885" cy="1339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2663" y="710663"/>
            <a:ext cx="18465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组件的类型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515" y="1222375"/>
            <a:ext cx="11172825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是存储数据的物理单元。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虚包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是一个提供公共视图的包。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主程序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是系统程序的根文件，用于指定系统的入口。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子程序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是一个单独处理的元素的包。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子程序规范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是源代码文件中的声明文件。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子程序体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是源代码文件中的实现文件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包规范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是存放所有源代码文件中的声明文件的包。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是存放所有源代码文件中的实现文件的包。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任务规范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是表示拥有独立控制线程的组件的规范。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是表示拥有独立控制线程的组件的实现体。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标准组件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是除了上述特殊组件之外的一切组件，通常也包括自定义构造型的组件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5" descr="t8-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9685"/>
            <a:ext cx="10645140" cy="546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75523" y="781783"/>
            <a:ext cx="14446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rgbClr val="FF3300"/>
                </a:solidFill>
              </a:rPr>
              <a:t>组件的类型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89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组件和类的关系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730" y="904875"/>
            <a:ext cx="114369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设计时可以将类图中的类分配到需要创建的物理组件上去，以达到由逻辑设计向物理设计的过渡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将逻辑类分配到物理组件中时，可以根据类在行为上的联系程度进行合理分配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3275" y="2611120"/>
            <a:ext cx="4375150" cy="10147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2000"/>
              <a:t>一个.CPP文件可能包含了几个类的定义。这个.CPP文件就是一个组件，而这几个类就是该组件包含的实现元素</a:t>
            </a:r>
            <a:endParaRPr lang="zh-CN" altLang="en-US" sz="20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99440" y="3625215"/>
            <a:ext cx="4650105" cy="3143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499735" y="2611120"/>
            <a:ext cx="6096000" cy="706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一个网站的用户界面组件可能使用多个类来实现用户登录、注册等功能。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5499735" y="3766185"/>
            <a:ext cx="6096000" cy="706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/>
              <a:t>一个个图形界面库的组件可能包含多个内部类来实现各种界面元素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89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组件和类的关系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5779" y="863194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组件与类的比较：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81" y="1710540"/>
            <a:ext cx="10004202" cy="425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89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组件之间的关系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435" y="838209"/>
            <a:ext cx="11246499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在组件图中，组件之间的关系主要是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，包括编译、链接或执行时组件之间的依赖关系。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此外，也可以是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等关系。这些关系的确定主要依赖于不同组件中包含的实现元素之间的关系。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89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组件之间的关系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6098" y="908189"/>
            <a:ext cx="6096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依赖关系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中包含类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，组件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中包含类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在类图中，类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依赖于类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所以，在组件图中，组件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就依赖于组件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组件之间的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，以此类推。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396" y="1177938"/>
            <a:ext cx="4667250" cy="1847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55" y="4075793"/>
            <a:ext cx="5186557" cy="2152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3876040"/>
            <a:ext cx="5848350" cy="2331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89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组件之间的关系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6098" y="908189"/>
            <a:ext cx="6096000" cy="11988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依赖关系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rcRect t="9206" r="9328"/>
          <a:stretch>
            <a:fillRect/>
          </a:stretch>
        </p:blipFill>
        <p:spPr>
          <a:xfrm>
            <a:off x="191135" y="1569085"/>
            <a:ext cx="6228080" cy="2868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2"/>
          <a:srcRect l="3244" t="7419" r="2714" b="5640"/>
          <a:stretch>
            <a:fillRect/>
          </a:stretch>
        </p:blipFill>
        <p:spPr>
          <a:xfrm>
            <a:off x="6565265" y="1693545"/>
            <a:ext cx="5391785" cy="2128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473065" y="5100320"/>
            <a:ext cx="1965325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泛化关系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8168640" y="4203065"/>
            <a:ext cx="3314700" cy="2385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建模概述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6076" y="856871"/>
            <a:ext cx="11027229" cy="1753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软件系统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分析和设计阶段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的主要任务是对系统的功能需求进行静态模型和动态模型的建模。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逻辑模型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静态模型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动态模型。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静态模型：类图，对象图。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动态模型：用例图，顺序图，协作图，活动图，状态图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729" y="3310823"/>
            <a:ext cx="11017900" cy="1753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软件系统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实现阶段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的主要任务是确定系统的体系结构，确定哪些类需要放在一个组件中，考虑如何对系统的组件进行构造和组织，以及组件如何在结点上进行分布。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物理模型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体系结构模型。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体系结构模型：包图，组件图，部署图。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5318449" y="2761861"/>
            <a:ext cx="597159" cy="391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35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6835" y="1088963"/>
            <a:ext cx="48945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对源代码文件之间的相互关系建模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024" y="2208128"/>
            <a:ext cx="5395807" cy="3133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95" y="2109204"/>
            <a:ext cx="5921205" cy="3555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35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6835" y="1088963"/>
            <a:ext cx="325945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对可执行文件之间的关系建模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Picture 5" descr="t8-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4" y="2183364"/>
            <a:ext cx="5473846" cy="289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01" y="1520890"/>
            <a:ext cx="5904260" cy="4024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35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Rot="1" noChangeArrowheads="1"/>
          </p:cNvSpPr>
          <p:nvPr/>
        </p:nvSpPr>
        <p:spPr>
          <a:xfrm>
            <a:off x="478972" y="892628"/>
            <a:ext cx="10027297" cy="144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对物理数据库中各个具体对象之间的关系建模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5" descr="t8-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3" y="2051763"/>
            <a:ext cx="5444412" cy="30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01" y="2339017"/>
            <a:ext cx="5508562" cy="2531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35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847" y="893020"/>
            <a:ext cx="27609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对自适应系统建模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740" y="1477645"/>
            <a:ext cx="7139940" cy="4678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组件图案例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101" y="1004987"/>
            <a:ext cx="5059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下图是某超市购买商品系统的组件图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505" y="1672995"/>
            <a:ext cx="7328178" cy="4522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525" y="832371"/>
            <a:ext cx="58616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下图是一个简单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数据库应用的组件图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645" y="1694180"/>
            <a:ext cx="9484360" cy="445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86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600" y="866775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组件图核心目的</a:t>
            </a:r>
            <a:endParaRPr lang="zh-CN" altLang="en-US"/>
          </a:p>
        </p:txBody>
      </p:sp>
      <p:pic>
        <p:nvPicPr>
          <p:cNvPr id="14" name="内容占位符 2" descr="4f223733-db31-11f0-adbb-d29fa7121bf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4" b="34"/>
          <a:stretch>
            <a:fillRect/>
          </a:stretch>
        </p:blipFill>
        <p:spPr>
          <a:xfrm>
            <a:off x="609600" y="1857375"/>
            <a:ext cx="10972800" cy="2794000"/>
          </a:xfrm>
          <a:custGeom>
            <a:av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avLst>
            <a:gdLst>
              <a:gd name="connisteX0-1" fmla="*/ 0 w 10972800"/>
              <a:gd name="connsiteY0-2" fmla="*/ 203200 h 2794000"/>
              <a:gd name="connisteX1-3" fmla="*/ 203200 w 10972800"/>
              <a:gd name="connsiteY1-4" fmla="*/ 0 h 2794000"/>
              <a:gd name="connisteX2-5" fmla="*/ 10769600 w 10972800"/>
              <a:gd name="connsiteY2-6" fmla="*/ 0 h 2794000"/>
              <a:gd name="connisteX3-7" fmla="*/ 10972800 w 10972800"/>
              <a:gd name="connsiteY3-8" fmla="*/ 203200 h 2794000"/>
              <a:gd name="connisteX4-9" fmla="*/ 10972800 w 10972800"/>
              <a:gd name="connsiteY4-10" fmla="*/ 2590800 h 2794000"/>
              <a:gd name="connisteX5-11" fmla="*/ 10769600 w 10972800"/>
              <a:gd name="connsiteY5-12" fmla="*/ 2794000 h 2794000"/>
              <a:gd name="connisteX6-13" fmla="*/ 203200 w 10972800"/>
              <a:gd name="connsiteY6-14" fmla="*/ 2794000 h 2794000"/>
              <a:gd name="connisteX7-15" fmla="*/ 0 w 10972800"/>
              <a:gd name="connsiteY7-16" fmla="*/ 2590800 h 2794000"/>
              <a:gd name="connisteX8-17" fmla="*/ 0 w 10972800"/>
              <a:gd name="connsiteY8-1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5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5108575"/>
            <a:ext cx="32512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明确系统功能模块边界</a:t>
            </a:r>
            <a:endParaRPr lang="zh-CN" altLang="en-US"/>
          </a:p>
        </p:txBody>
      </p:sp>
      <p:sp>
        <p:nvSpPr>
          <p:cNvPr id="16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600" y="5667375"/>
            <a:ext cx="32512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如将用户模块与订单模块分离，类似淘宝将用户中心与交易系统独立，避免功能耦合导致维护困难。</a:t>
            </a:r>
            <a:endParaRPr lang="zh-CN" altLang="en-US"/>
          </a:p>
        </p:txBody>
      </p:sp>
      <p:sp>
        <p:nvSpPr>
          <p:cNvPr id="17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470400" y="5108575"/>
            <a:ext cx="32512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规范组件间交互接口</a:t>
            </a:r>
            <a:endParaRPr lang="zh-CN" altLang="en-US"/>
          </a:p>
        </p:txBody>
      </p:sp>
      <p:sp>
        <p:nvSpPr>
          <p:cNvPr id="18" name="文本占位符 6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470400" y="5667375"/>
            <a:ext cx="32512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定义商品查询接口参数与返回格式，参考京东API设计，确保库存组件与搜索组件高效通信。</a:t>
            </a:r>
            <a:endParaRPr lang="zh-CN" altLang="en-US"/>
          </a:p>
        </p:txBody>
      </p:sp>
      <p:sp>
        <p:nvSpPr>
          <p:cNvPr id="19" name="文本占位符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331200" y="5108575"/>
            <a:ext cx="32512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支撑架构可扩展性设计</a:t>
            </a:r>
            <a:endParaRPr lang="zh-CN" altLang="en-US"/>
          </a:p>
        </p:txBody>
      </p:sp>
      <p:sp>
        <p:nvSpPr>
          <p:cNvPr id="20" name="文本占位符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331200" y="5667375"/>
            <a:ext cx="32512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当用户量激增时，可单独扩容支付组件，如同拼多多在大促期间对支付系统的弹性扩展方案。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86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600" y="914400"/>
            <a:ext cx="109728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组件图微服务架构示例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9600" y="4241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520072c1-db31-11f0-9df8-5e8a1224f9a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867" b="1867"/>
          <a:stretch>
            <a:fillRect/>
          </a:stretch>
        </p:blipFill>
        <p:spPr>
          <a:xfrm>
            <a:off x="609600" y="1905000"/>
            <a:ext cx="3454400" cy="2336800"/>
          </a:xfrm>
          <a:custGeom>
            <a:av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avLst>
            <a:gdLst>
              <a:gd name="connisteX0-1" fmla="*/ 0 w 3454400"/>
              <a:gd name="connsiteY0-2" fmla="*/ 203200 h 2336800"/>
              <a:gd name="connisteX1-3" fmla="*/ 203200 w 3454400"/>
              <a:gd name="connsiteY1-4" fmla="*/ 0 h 2336800"/>
              <a:gd name="connisteX2-5" fmla="*/ 3251200 w 3454400"/>
              <a:gd name="connsiteY2-6" fmla="*/ 0 h 2336800"/>
              <a:gd name="connisteX3-7" fmla="*/ 3454400 w 3454400"/>
              <a:gd name="connsiteY3-8" fmla="*/ 203200 h 2336800"/>
              <a:gd name="connisteX4-9" fmla="*/ 3454400 w 3454400"/>
              <a:gd name="connsiteY4-10" fmla="*/ 2336800 h 2336800"/>
              <a:gd name="connisteX5-11" fmla="*/ 0 w 3454400"/>
              <a:gd name="connsiteY5-12" fmla="*/ 2336800 h 2336800"/>
              <a:gd name="connisteX6-13" fmla="*/ 0 w 3454400"/>
              <a:gd name="connsiteY6-14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5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14400" y="45466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用户服务组件</a:t>
            </a:r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914400" y="51054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集成用户注册、登录及权限管理，如淘宝采用类似架构处理日均10亿次用户认证请求，保障账户安全。</a:t>
            </a:r>
            <a:endParaRPr lang="zh-CN" altLang="en-US"/>
          </a:p>
        </p:txBody>
      </p:sp>
      <p:sp>
        <p:nvSpPr>
          <p:cNvPr id="8" name="装饰 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368800" y="4241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9" name="图片占位符 7" descr="52007411-db31-11f0-9df8-5e8a1224f9a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867" b="1867"/>
          <a:stretch>
            <a:fillRect/>
          </a:stretch>
        </p:blipFill>
        <p:spPr>
          <a:xfrm>
            <a:off x="4368800" y="1905000"/>
            <a:ext cx="3454400" cy="2336800"/>
          </a:xfrm>
          <a:custGeom>
            <a:av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avLst>
            <a:gdLst>
              <a:gd name="connisteX0-1" fmla="*/ 0 w 3454400"/>
              <a:gd name="connsiteY0-2" fmla="*/ 203200 h 2336800"/>
              <a:gd name="connisteX1-3" fmla="*/ 203200 w 3454400"/>
              <a:gd name="connsiteY1-4" fmla="*/ 0 h 2336800"/>
              <a:gd name="connisteX2-5" fmla="*/ 3251200 w 3454400"/>
              <a:gd name="connsiteY2-6" fmla="*/ 0 h 2336800"/>
              <a:gd name="connisteX3-7" fmla="*/ 3454400 w 3454400"/>
              <a:gd name="connsiteY3-8" fmla="*/ 203200 h 2336800"/>
              <a:gd name="connisteX4-9" fmla="*/ 3454400 w 3454400"/>
              <a:gd name="connsiteY4-10" fmla="*/ 2336800 h 2336800"/>
              <a:gd name="connisteX5-11" fmla="*/ 0 w 3454400"/>
              <a:gd name="connsiteY5-12" fmla="*/ 2336800 h 2336800"/>
              <a:gd name="connisteX6-13" fmla="*/ 0 w 3454400"/>
              <a:gd name="connsiteY6-14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0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673600" y="45466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商品服务组件</a:t>
            </a:r>
            <a:endParaRPr lang="zh-CN" altLang="en-US"/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673600" y="51054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包含商品信息管理、库存更新功能，参考京东微服务架构，支持每秒10万+商品数据查询与实时库存同步。</a:t>
            </a:r>
            <a:endParaRPr lang="zh-CN" altLang="en-US"/>
          </a:p>
        </p:txBody>
      </p:sp>
      <p:sp>
        <p:nvSpPr>
          <p:cNvPr id="12" name="装饰  9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128000" y="4241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1" name="图片占位符 11" descr="520076e8-db31-11f0-9df8-5e8a1224f9a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867" b="1867"/>
          <a:stretch>
            <a:fillRect/>
          </a:stretch>
        </p:blipFill>
        <p:spPr>
          <a:xfrm>
            <a:off x="8128000" y="1905000"/>
            <a:ext cx="3454400" cy="2336800"/>
          </a:xfrm>
          <a:custGeom>
            <a:av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avLst>
            <a:gdLst>
              <a:gd name="connisteX0-1" fmla="*/ 0 w 3454400"/>
              <a:gd name="connsiteY0-2" fmla="*/ 203200 h 2336800"/>
              <a:gd name="connisteX1-3" fmla="*/ 203200 w 3454400"/>
              <a:gd name="connsiteY1-4" fmla="*/ 0 h 2336800"/>
              <a:gd name="connisteX2-5" fmla="*/ 3251200 w 3454400"/>
              <a:gd name="connsiteY2-6" fmla="*/ 0 h 2336800"/>
              <a:gd name="connisteX3-7" fmla="*/ 3454400 w 3454400"/>
              <a:gd name="connsiteY3-8" fmla="*/ 203200 h 2336800"/>
              <a:gd name="connisteX4-9" fmla="*/ 3454400 w 3454400"/>
              <a:gd name="connsiteY4-10" fmla="*/ 2336800 h 2336800"/>
              <a:gd name="connisteX5-11" fmla="*/ 0 w 3454400"/>
              <a:gd name="connsiteY5-12" fmla="*/ 2336800 h 2336800"/>
              <a:gd name="connisteX6-13" fmla="*/ 0 w 3454400"/>
              <a:gd name="connsiteY6-14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2" name="文本占位符 1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8432800" y="4546600"/>
            <a:ext cx="28448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订单服务组件</a:t>
            </a:r>
            <a:endParaRPr lang="zh-CN" altLang="en-US"/>
          </a:p>
        </p:txBody>
      </p:sp>
      <p:sp>
        <p:nvSpPr>
          <p:cNvPr id="23" name="文本占位符 1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8432800" y="5105400"/>
            <a:ext cx="2844800" cy="121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处理订单创建、支付集成及物流对接，类似拼多多订单系统，可承载双11期间峰值每秒3万+订单提交请求。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86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组件图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8000" y="1029970"/>
            <a:ext cx="6096000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[Web Frontend]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：一个可部署的</a:t>
            </a:r>
            <a:r>
              <a:rPr lang="en-US" altLang="zh-CN" sz="1400"/>
              <a:t>Nginx/Angular</a:t>
            </a:r>
            <a:r>
              <a:rPr lang="zh-CN" altLang="en-US" sz="1400"/>
              <a:t>应用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|</a:t>
            </a:r>
            <a:endParaRPr lang="en-US" altLang="zh-CN" sz="1400"/>
          </a:p>
          <a:p>
            <a:r>
              <a:rPr lang="en-US" altLang="zh-CN" sz="1400"/>
              <a:t>    | (</a:t>
            </a:r>
            <a:r>
              <a:rPr lang="zh-CN" altLang="en-US" sz="1400"/>
              <a:t>使用</a:t>
            </a:r>
            <a:r>
              <a:rPr lang="en-US" altLang="zh-CN" sz="1400"/>
              <a:t>REST API)</a:t>
            </a:r>
            <a:endParaRPr lang="en-US" altLang="zh-CN" sz="1400"/>
          </a:p>
          <a:p>
            <a:r>
              <a:rPr lang="en-US" altLang="zh-CN" sz="1400"/>
              <a:t>    V</a:t>
            </a:r>
            <a:endParaRPr lang="en-US" altLang="zh-CN" sz="1400"/>
          </a:p>
          <a:p>
            <a:r>
              <a:rPr lang="en-US" altLang="zh-CN" sz="1400"/>
              <a:t>[API Gateway]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Spring Cloud Gateway</a:t>
            </a:r>
            <a:r>
              <a:rPr lang="zh-CN" altLang="en-US" sz="1400"/>
              <a:t>应用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|</a:t>
            </a:r>
            <a:endParaRPr lang="en-US" altLang="zh-CN" sz="1400"/>
          </a:p>
          <a:p>
            <a:r>
              <a:rPr lang="en-US" altLang="zh-CN" sz="1400"/>
              <a:t>    | (</a:t>
            </a:r>
            <a:r>
              <a:rPr lang="zh-CN" altLang="en-US" sz="1400"/>
              <a:t>路由和负载均衡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|-------------------------------------------</a:t>
            </a:r>
            <a:endParaRPr lang="en-US" altLang="zh-CN" sz="1400"/>
          </a:p>
          <a:p>
            <a:r>
              <a:rPr lang="en-US" altLang="zh-CN" sz="1400"/>
              <a:t>    |                    |                    |</a:t>
            </a:r>
            <a:endParaRPr lang="en-US" altLang="zh-CN" sz="1400"/>
          </a:p>
          <a:p>
            <a:r>
              <a:rPr lang="en-US" altLang="zh-CN" sz="1400"/>
              <a:t>    V                    V                    V</a:t>
            </a:r>
            <a:endParaRPr lang="en-US" altLang="zh-CN" sz="1400"/>
          </a:p>
          <a:p>
            <a:r>
              <a:rPr lang="en-US" altLang="zh-CN" sz="1400"/>
              <a:t>[User Service]     [Order Service]     [Product Service]</a:t>
            </a:r>
            <a:endParaRPr lang="en-US" altLang="zh-CN" sz="1400"/>
          </a:p>
          <a:p>
            <a:r>
              <a:rPr lang="en-US" altLang="zh-CN" sz="1400"/>
              <a:t>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Spring Boot</a:t>
            </a:r>
            <a:r>
              <a:rPr lang="zh-CN" altLang="en-US" sz="1400"/>
              <a:t>微服务</a:t>
            </a:r>
            <a:r>
              <a:rPr lang="en-US" altLang="zh-CN" sz="1400"/>
              <a:t>)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Spring Boot</a:t>
            </a:r>
            <a:r>
              <a:rPr lang="zh-CN" altLang="en-US" sz="1400"/>
              <a:t>微服务</a:t>
            </a:r>
            <a:r>
              <a:rPr lang="en-US" altLang="zh-CN" sz="1400"/>
              <a:t>)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Spring Boot</a:t>
            </a:r>
            <a:r>
              <a:rPr lang="zh-CN" altLang="en-US" sz="1400"/>
              <a:t>微服务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|                    |                    |</a:t>
            </a:r>
            <a:endParaRPr lang="en-US" altLang="zh-CN" sz="1400"/>
          </a:p>
          <a:p>
            <a:r>
              <a:rPr lang="en-US" altLang="zh-CN" sz="1400"/>
              <a:t>    | (</a:t>
            </a:r>
            <a:r>
              <a:rPr lang="zh-CN" altLang="en-US" sz="1400"/>
              <a:t>使用</a:t>
            </a:r>
            <a:r>
              <a:rPr lang="en-US" altLang="zh-CN" sz="1400"/>
              <a:t>JDBC</a:t>
            </a:r>
            <a:r>
              <a:rPr lang="zh-CN" altLang="en-US" sz="1400"/>
              <a:t>协议</a:t>
            </a:r>
            <a:r>
              <a:rPr lang="en-US" altLang="zh-CN" sz="1400"/>
              <a:t>)     | (</a:t>
            </a:r>
            <a:r>
              <a:rPr lang="zh-CN" altLang="en-US" sz="1400"/>
              <a:t>发送消息</a:t>
            </a:r>
            <a:r>
              <a:rPr lang="en-US" altLang="zh-CN" sz="1400"/>
              <a:t>)         | (</a:t>
            </a:r>
            <a:r>
              <a:rPr lang="zh-CN" altLang="en-US" sz="1400"/>
              <a:t>调用</a:t>
            </a:r>
            <a:r>
              <a:rPr lang="en-US" altLang="zh-CN" sz="1400"/>
              <a:t>HTTP API)</a:t>
            </a:r>
            <a:endParaRPr lang="en-US" altLang="zh-CN" sz="1400"/>
          </a:p>
          <a:p>
            <a:r>
              <a:rPr lang="en-US" altLang="zh-CN" sz="1400"/>
              <a:t>    V                    V                    V</a:t>
            </a:r>
            <a:endParaRPr lang="en-US" altLang="zh-CN" sz="1400"/>
          </a:p>
          <a:p>
            <a:r>
              <a:rPr lang="en-US" altLang="zh-CN" sz="1400"/>
              <a:t>[User DB]          [Message Queue]      [Payment Service]</a:t>
            </a:r>
            <a:endParaRPr lang="en-US" altLang="zh-CN" sz="1400"/>
          </a:p>
          <a:p>
            <a:r>
              <a:rPr lang="en-US" altLang="zh-CN" sz="1400"/>
              <a:t>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MySQL</a:t>
            </a:r>
            <a:r>
              <a:rPr lang="zh-CN" altLang="en-US" sz="1400"/>
              <a:t>数据库</a:t>
            </a:r>
            <a:r>
              <a:rPr lang="en-US" altLang="zh-CN" sz="1400"/>
              <a:t>) 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RabbitMQ)   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：外部支付系统适配器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      ^                |</a:t>
            </a:r>
            <a:endParaRPr lang="en-US" altLang="zh-CN" sz="1400"/>
          </a:p>
          <a:p>
            <a:r>
              <a:rPr lang="en-US" altLang="zh-CN" sz="1400"/>
              <a:t>          |                | (</a:t>
            </a:r>
            <a:r>
              <a:rPr lang="zh-CN" altLang="en-US" sz="1400"/>
              <a:t>发送领域事件</a:t>
            </a:r>
            <a:r>
              <a:rPr lang="en-US" altLang="zh-CN" sz="1400"/>
              <a:t>)</a:t>
            </a:r>
            <a:endParaRPr lang="en-US" altLang="zh-CN" sz="1400"/>
          </a:p>
          <a:p>
            <a:r>
              <a:rPr lang="en-US" altLang="zh-CN" sz="1400"/>
              <a:t>          |----------------|</a:t>
            </a:r>
            <a:endParaRPr lang="en-US" altLang="zh-CN" sz="1400"/>
          </a:p>
          <a:p>
            <a:r>
              <a:rPr lang="en-US" altLang="zh-CN" sz="1400"/>
              <a:t>                 |</a:t>
            </a:r>
            <a:endParaRPr lang="en-US" altLang="zh-CN" sz="1400"/>
          </a:p>
          <a:p>
            <a:r>
              <a:rPr lang="en-US" altLang="zh-CN" sz="1400"/>
              <a:t>                 V</a:t>
            </a:r>
            <a:endParaRPr lang="en-US" altLang="zh-CN" sz="1400"/>
          </a:p>
          <a:p>
            <a:r>
              <a:rPr lang="en-US" altLang="zh-CN" sz="1400"/>
              <a:t>          [Analytics Service]</a:t>
            </a:r>
            <a:endParaRPr lang="en-US" altLang="zh-CN" sz="1400"/>
          </a:p>
          <a:p>
            <a:r>
              <a:rPr lang="en-US" altLang="zh-CN" sz="1400"/>
              <a:t>          (</a:t>
            </a:r>
            <a:r>
              <a:rPr lang="zh-CN" altLang="en-US" sz="1400" b="1">
                <a:solidFill>
                  <a:srgbClr val="FF0000"/>
                </a:solidFill>
              </a:rPr>
              <a:t>组件</a:t>
            </a:r>
            <a:r>
              <a:rPr lang="zh-CN" altLang="en-US" sz="1400"/>
              <a:t>：</a:t>
            </a:r>
            <a:r>
              <a:rPr lang="en-US" altLang="zh-CN" sz="1400"/>
              <a:t>Python</a:t>
            </a:r>
            <a:r>
              <a:rPr lang="zh-CN" altLang="en-US" sz="1400"/>
              <a:t>数据分析服务，消费消息</a:t>
            </a:r>
            <a:r>
              <a:rPr lang="en-US" altLang="zh-CN" sz="1400"/>
              <a:t>)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5359" y="4812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软件建模与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3725359" y="1247024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架构建模概述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3719096" y="3045065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组件图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045909" y="1147011"/>
            <a:ext cx="920750" cy="701675"/>
            <a:chOff x="2165941" y="1632858"/>
            <a:chExt cx="864096" cy="744966"/>
          </a:xfrm>
        </p:grpSpPr>
        <p:sp>
          <p:nvSpPr>
            <p:cNvPr id="8" name="五边形 7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39646" y="2948228"/>
            <a:ext cx="920750" cy="701675"/>
            <a:chOff x="2165941" y="2378338"/>
            <a:chExt cx="864096" cy="741435"/>
          </a:xfrm>
        </p:grpSpPr>
        <p:sp>
          <p:nvSpPr>
            <p:cNvPr id="11" name="五边形 10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3719096" y="4057416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</a:rPr>
              <a:t>部署图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3039646" y="3960579"/>
            <a:ext cx="920750" cy="701675"/>
            <a:chOff x="2165941" y="2378338"/>
            <a:chExt cx="864096" cy="741435"/>
          </a:xfrm>
        </p:grpSpPr>
        <p:sp>
          <p:nvSpPr>
            <p:cNvPr id="15" name="五边形 14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3719096" y="506976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架构建模例子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3039646" y="4972930"/>
            <a:ext cx="920750" cy="701675"/>
            <a:chOff x="2165941" y="2378338"/>
            <a:chExt cx="864096" cy="741435"/>
          </a:xfrm>
        </p:grpSpPr>
        <p:sp>
          <p:nvSpPr>
            <p:cNvPr id="19" name="五边形 18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5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19096" y="215571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包图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3039646" y="2058880"/>
            <a:ext cx="920750" cy="701675"/>
            <a:chOff x="2165941" y="2378338"/>
            <a:chExt cx="864096" cy="741435"/>
          </a:xfrm>
        </p:grpSpPr>
        <p:sp>
          <p:nvSpPr>
            <p:cNvPr id="23" name="五边形 22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建模概述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69517" y="1022481"/>
            <a:ext cx="8382000" cy="168314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系统体系结构模型：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02917" y="1667005"/>
            <a:ext cx="7315200" cy="960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1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þ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软件系统体系结构模型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包图、构件图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ct val="1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þ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硬件系统体系结构模型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5366" r="6367" b="6769"/>
          <a:stretch>
            <a:fillRect/>
          </a:stretch>
        </p:blipFill>
        <p:spPr>
          <a:xfrm>
            <a:off x="4320739" y="3107611"/>
            <a:ext cx="4014413" cy="2460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b="8168"/>
          <a:stretch>
            <a:fillRect/>
          </a:stretch>
        </p:blipFill>
        <p:spPr>
          <a:xfrm>
            <a:off x="438345" y="3031168"/>
            <a:ext cx="4200525" cy="25366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9079" t="36651" r="4323" b="8773"/>
          <a:stretch>
            <a:fillRect/>
          </a:stretch>
        </p:blipFill>
        <p:spPr>
          <a:xfrm>
            <a:off x="7684718" y="2906039"/>
            <a:ext cx="4412391" cy="1390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795" y="782226"/>
            <a:ext cx="10285446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部署图（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deployment diagram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也称配置图、实施图。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它可以用来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显示系统中计算结点的拓扑结构和通信路径与结点上运行的软组件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一个系统模型只有一个部署图，部署图常用于帮助理解分布式系统。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2435225"/>
            <a:ext cx="4625340" cy="414845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95" y="3317875"/>
            <a:ext cx="6943725" cy="116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922" y="1009653"/>
            <a:ext cx="58572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部署图中通常包含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种元素：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节点和连接。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040" y="1652270"/>
            <a:ext cx="6724015" cy="502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5490" y="804093"/>
            <a:ext cx="738829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endParaRPr lang="zh-CN" altLang="en-US" sz="20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也称为节点，是存在于运行时的代表计算资源的物理元素。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结点一般都具有一些内存，而且常常具有处理能力。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结点上安置（多个）组件。即，组件放在结点上运行。</a:t>
            </a:r>
            <a:endParaRPr lang="zh-CN" altLang="en-US" sz="20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5377" y="3070361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3300"/>
                </a:solidFill>
              </a:rPr>
              <a:t>处理机</a:t>
            </a:r>
            <a:r>
              <a:rPr lang="zh-CN" altLang="en-US" b="1" dirty="0"/>
              <a:t>结点</a:t>
            </a:r>
            <a:endParaRPr lang="zh-CN" altLang="en-US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/>
              <a:t>是可以执行程序的硬件设备。</a:t>
            </a:r>
            <a:endParaRPr lang="zh-CN" altLang="en-US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/>
              <a:t>例如，</a:t>
            </a:r>
            <a:r>
              <a:rPr lang="en-US" altLang="zh-CN" b="1" dirty="0"/>
              <a:t>UNIX</a:t>
            </a:r>
            <a:r>
              <a:rPr lang="zh-CN" altLang="en-US" b="1" dirty="0"/>
              <a:t>主机、</a:t>
            </a:r>
            <a:r>
              <a:rPr lang="en-US" altLang="zh-CN" b="1" dirty="0"/>
              <a:t>PC</a:t>
            </a:r>
            <a:r>
              <a:rPr lang="zh-CN" altLang="en-US" b="1" dirty="0"/>
              <a:t>机、打印机、传感器等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zh-CN" b="1" dirty="0">
              <a:solidFill>
                <a:srgbClr val="FF33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 smtClean="0">
                <a:solidFill>
                  <a:srgbClr val="FF3300"/>
                </a:solidFill>
              </a:rPr>
              <a:t>设备</a:t>
            </a:r>
            <a:r>
              <a:rPr lang="zh-CN" altLang="en-US" b="1" dirty="0"/>
              <a:t>结点</a:t>
            </a:r>
            <a:endParaRPr lang="zh-CN" altLang="en-US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/>
              <a:t>是无计算能力的硬件设备。</a:t>
            </a:r>
            <a:endParaRPr lang="zh-CN" altLang="en-US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/>
              <a:t>例如，调制解调器、终端等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747" y="2736111"/>
            <a:ext cx="1258084" cy="177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29" y="4657467"/>
            <a:ext cx="1286221" cy="1867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6" y="2458242"/>
            <a:ext cx="4258700" cy="19653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760860" y="2064011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r>
              <a:rPr kumimoji="1" lang="zh-CN" altLang="en-US" b="1" dirty="0">
                <a:latin typeface="Tahoma" panose="020B0604030504040204" pitchFamily="34" charset="0"/>
              </a:rPr>
              <a:t>节点与组件的比较：</a:t>
            </a:r>
            <a:endParaRPr kumimoji="1" lang="zh-CN" altLang="en-US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329105" y="849015"/>
            <a:ext cx="4129347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节点中的组件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4579" y="1362996"/>
            <a:ext cx="1185397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342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部署图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可以将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节点和组件结合起来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，以建模处理资源和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软件实现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之间的关系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中可以含有组件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，每个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组件必须存在于某个节点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上。 当组件驻留在某个节点时，可以将它建模在图上该节点的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内部。</a:t>
            </a:r>
            <a:endParaRPr kumimoji="1"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驻留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在节点上的组件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694" y="3237347"/>
            <a:ext cx="3690022" cy="32809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872" y="3375556"/>
            <a:ext cx="4319989" cy="3004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825" y="875532"/>
            <a:ext cx="5592146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结点之间的关系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zh-CN" altLang="en-US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结点通过通信关联相互连接。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表示两个硬件之间的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关联关系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它指出结点之间只存在着某种通信路径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，并指出通过哪条通信路径可使这些结点交换对象或发送消息。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由于连接关系是关联，所以可以像类图中那样，在关联上加角色、多重性、约束、版型等。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zh-CN" altLang="en-US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1898" y="1140245"/>
            <a:ext cx="5964005" cy="15556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34405" y="3040520"/>
            <a:ext cx="52702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“计算机”结点和“显示设备”结点之间采用</a:t>
            </a:r>
            <a:r>
              <a:rPr lang="en-US" altLang="zh-CN" b="1" dirty="0">
                <a:solidFill>
                  <a:srgbClr val="0070C0"/>
                </a:solidFill>
              </a:rPr>
              <a:t>RS-232</a:t>
            </a:r>
            <a:r>
              <a:rPr lang="zh-CN" altLang="en-US" b="1" dirty="0">
                <a:solidFill>
                  <a:srgbClr val="0070C0"/>
                </a:solidFill>
              </a:rPr>
              <a:t>串行口连接，</a:t>
            </a:r>
            <a:r>
              <a:rPr lang="en-US" altLang="zh-CN" b="1" dirty="0">
                <a:solidFill>
                  <a:srgbClr val="0070C0"/>
                </a:solidFill>
              </a:rPr>
              <a:t>《RS-232》</a:t>
            </a:r>
            <a:r>
              <a:rPr lang="zh-CN" altLang="en-US" b="1" dirty="0">
                <a:solidFill>
                  <a:srgbClr val="0070C0"/>
                </a:solidFill>
              </a:rPr>
              <a:t>就是一个关联名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326" y="4365947"/>
            <a:ext cx="7730033" cy="1960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548951" y="1009262"/>
            <a:ext cx="7391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对分布式系统的物理建模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t9-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" y="1938020"/>
            <a:ext cx="9347835" cy="442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732" y="986325"/>
            <a:ext cx="3764280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对分布式系统的物理建模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4255" y="1054100"/>
            <a:ext cx="6315075" cy="5490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214" y="981660"/>
            <a:ext cx="2849880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为嵌入式系统建模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4650" y="1465580"/>
            <a:ext cx="4756785" cy="311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80000"/>
              <a:buFont typeface="Wingdings" panose="05000000000000000000" pitchFamily="2" charset="2"/>
              <a:buChar char="þ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一个自动加油站系统的配置图，加油站系统由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收费台和加油泵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组成，这是一个嵌入式系统。 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80000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• 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收费台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由一个处理器和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个设备（显示器、钱盒、键盘、 收据打印设备、钞票扫描仪、信用卡设备组成）。 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A50021"/>
              </a:buClr>
              <a:buSzPct val="80000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• 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加油泵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由一个处理器和两个设备（汽油显示器和选择汽油种类的按钮）组成。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478" y="1290143"/>
            <a:ext cx="6744284" cy="4976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214" y="981660"/>
            <a:ext cx="3459480" cy="423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对外设配置的物理建模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688" y="1857005"/>
            <a:ext cx="7468247" cy="369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部署图的用途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357673" y="901960"/>
            <a:ext cx="7391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对互联网的物理建模</a:t>
            </a:r>
            <a:endParaRPr lang="zh-CN" altLang="en-US" sz="2400" b="1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5" descr="t9-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82" y="1918996"/>
            <a:ext cx="6705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建模概述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901" y="1027072"/>
            <a:ext cx="10799524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包图（</a:t>
            </a:r>
            <a:r>
              <a:rPr lang="en-US" altLang="zh-CN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Package diagram</a:t>
            </a: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展示了一个系统中的各种包及它们之间的关系。一个包可以包含其他的包或者类，</a:t>
            </a:r>
            <a:r>
              <a:rPr lang="zh-CN" altLang="en-US" sz="2400" b="1" dirty="0">
                <a:solidFill>
                  <a:srgbClr val="FF0000"/>
                </a:solidFill>
                <a:latin typeface="Söhne"/>
              </a:rPr>
              <a:t>用于组织和管理系统中的各种元素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。</a:t>
            </a:r>
            <a:endParaRPr lang="zh-CN" altLang="en-US" sz="24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组件图（Component diagram）：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展示了一个系统中的</a:t>
            </a:r>
            <a:r>
              <a:rPr lang="zh-CN" altLang="en-US" sz="2400" dirty="0" smtClean="0">
                <a:solidFill>
                  <a:srgbClr val="374151"/>
                </a:solidFill>
                <a:latin typeface="Söhne"/>
              </a:rPr>
              <a:t>各种</a:t>
            </a:r>
            <a:r>
              <a:rPr lang="zh-CN" altLang="en-US" sz="2400" b="1" dirty="0" smtClean="0">
                <a:solidFill>
                  <a:srgbClr val="FF0000"/>
                </a:solidFill>
                <a:latin typeface="Söhne"/>
              </a:rPr>
              <a:t>软件组件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及其之间的关系。一个组件是一个可替换和可互换的软件单元，通常由一个或多个类实现，并且可以被其他组件使用。</a:t>
            </a:r>
            <a:endParaRPr lang="zh-CN" altLang="en-US" sz="24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部署图（Deployment diagram）：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展示了一个系统中的各种</a:t>
            </a:r>
            <a:r>
              <a:rPr lang="zh-CN" altLang="en-US" sz="2400" b="1" dirty="0">
                <a:solidFill>
                  <a:srgbClr val="FF0000"/>
                </a:solidFill>
                <a:latin typeface="Söhne"/>
              </a:rPr>
              <a:t>物理节点</a:t>
            </a:r>
            <a:r>
              <a:rPr lang="zh-CN" altLang="en-US" sz="2400" dirty="0">
                <a:solidFill>
                  <a:srgbClr val="374151"/>
                </a:solidFill>
                <a:latin typeface="Söhne"/>
              </a:rPr>
              <a:t>及其之间的关系。一个节点是指任何一种可以执行处理的物理设备，如服务器、计算机等等。可以帮助系统的有关人员</a:t>
            </a:r>
            <a:r>
              <a:rPr lang="zh-CN" altLang="en-US" sz="2400" b="1" dirty="0">
                <a:solidFill>
                  <a:srgbClr val="374151"/>
                </a:solidFill>
                <a:latin typeface="Söhne"/>
              </a:rPr>
              <a:t>了解软件中各个组件驻留在什么硬件上，以及这些硬件之间的交互关系</a:t>
            </a:r>
            <a:endParaRPr lang="zh-CN" altLang="en-US" sz="24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部署图的案例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023" y="9023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个人信息管理系统</a:t>
            </a:r>
            <a:endParaRPr lang="zh-CN" altLang="en-US" dirty="0"/>
          </a:p>
        </p:txBody>
      </p:sp>
      <p:pic>
        <p:nvPicPr>
          <p:cNvPr id="4" name="Picture 2" descr="t13-3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8" y="1506894"/>
            <a:ext cx="5018164" cy="496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13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69" y="1062165"/>
            <a:ext cx="5750767" cy="293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t13-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36" y="4141733"/>
            <a:ext cx="6467670" cy="22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3855" y="817619"/>
            <a:ext cx="10515600" cy="502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3300"/>
                </a:solidFill>
                <a:latin typeface="+mn-lt"/>
                <a:ea typeface="+mn-ea"/>
                <a:cs typeface="+mn-cs"/>
              </a:rPr>
              <a:t>超市信息管理系统的部署图 </a:t>
            </a:r>
            <a:endParaRPr lang="zh-CN" altLang="en-US" sz="2400" b="1" dirty="0">
              <a:solidFill>
                <a:srgbClr val="FF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13" y="1523570"/>
            <a:ext cx="9407974" cy="485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部署图的案例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781" y="187563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部署图的案例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205" y="895350"/>
            <a:ext cx="9882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在一个大型网络应用程序的设计中，如果需要描述不同的服务器节点以及它们之间的通信和连接方式，哪种UML图适合用于这种情况？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385" y="2588260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a) 用例图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b) 部署图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c) 类图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d) 时序图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970" y="1977390"/>
            <a:ext cx="12219305" cy="266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" name=" 184"/>
          <p:cNvSpPr/>
          <p:nvPr/>
        </p:nvSpPr>
        <p:spPr>
          <a:xfrm>
            <a:off x="-120650" y="-74930"/>
            <a:ext cx="3164840" cy="316484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184"/>
          <p:cNvSpPr/>
          <p:nvPr/>
        </p:nvSpPr>
        <p:spPr>
          <a:xfrm>
            <a:off x="424815" y="1188085"/>
            <a:ext cx="3803650" cy="380365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635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184"/>
          <p:cNvSpPr/>
          <p:nvPr/>
        </p:nvSpPr>
        <p:spPr>
          <a:xfrm>
            <a:off x="225425" y="4904740"/>
            <a:ext cx="1377315" cy="137731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184"/>
          <p:cNvSpPr/>
          <p:nvPr/>
        </p:nvSpPr>
        <p:spPr>
          <a:xfrm>
            <a:off x="3788410" y="4352925"/>
            <a:ext cx="1377315" cy="1377315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184"/>
          <p:cNvSpPr/>
          <p:nvPr/>
        </p:nvSpPr>
        <p:spPr>
          <a:xfrm>
            <a:off x="3474720" y="586105"/>
            <a:ext cx="1121410" cy="112141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84"/>
          <p:cNvSpPr/>
          <p:nvPr/>
        </p:nvSpPr>
        <p:spPr>
          <a:xfrm>
            <a:off x="4441825" y="1482090"/>
            <a:ext cx="937260" cy="9372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5357424" y="2746990"/>
            <a:ext cx="69545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感谢您的观看</a:t>
            </a:r>
            <a:endParaRPr 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5359" y="4812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软件建模与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0"/>
          <p:cNvSpPr txBox="1"/>
          <p:nvPr/>
        </p:nvSpPr>
        <p:spPr>
          <a:xfrm>
            <a:off x="3725359" y="1247024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架构建模概述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3719096" y="3045065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组件图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045909" y="1147011"/>
            <a:ext cx="920750" cy="701675"/>
            <a:chOff x="2165941" y="1632858"/>
            <a:chExt cx="864096" cy="744966"/>
          </a:xfrm>
        </p:grpSpPr>
        <p:sp>
          <p:nvSpPr>
            <p:cNvPr id="8" name="五边形 7"/>
            <p:cNvSpPr/>
            <p:nvPr/>
          </p:nvSpPr>
          <p:spPr>
            <a:xfrm>
              <a:off x="2165941" y="1740726"/>
              <a:ext cx="864096" cy="461812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TextBox 43"/>
            <p:cNvSpPr txBox="1">
              <a:spLocks noChangeArrowheads="1"/>
            </p:cNvSpPr>
            <p:nvPr/>
          </p:nvSpPr>
          <p:spPr bwMode="auto">
            <a:xfrm>
              <a:off x="2216595" y="1632858"/>
              <a:ext cx="490151" cy="744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1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39646" y="2948228"/>
            <a:ext cx="920750" cy="701675"/>
            <a:chOff x="2165941" y="2378338"/>
            <a:chExt cx="864096" cy="741435"/>
          </a:xfrm>
        </p:grpSpPr>
        <p:sp>
          <p:nvSpPr>
            <p:cNvPr id="11" name="五边形 10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3719096" y="4057416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部署图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3039646" y="3960579"/>
            <a:ext cx="920750" cy="701675"/>
            <a:chOff x="2165941" y="2378338"/>
            <a:chExt cx="864096" cy="741435"/>
          </a:xfrm>
        </p:grpSpPr>
        <p:sp>
          <p:nvSpPr>
            <p:cNvPr id="15" name="五边形 14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3719096" y="506976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架构建模例子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3039646" y="4972930"/>
            <a:ext cx="920750" cy="701675"/>
            <a:chOff x="2165941" y="2378338"/>
            <a:chExt cx="864096" cy="741435"/>
          </a:xfrm>
        </p:grpSpPr>
        <p:sp>
          <p:nvSpPr>
            <p:cNvPr id="19" name="五边形 18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5</a:t>
              </a:r>
              <a:endParaRPr lang="zh-CN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19096" y="2155717"/>
            <a:ext cx="48339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</a:rPr>
              <a:t>包图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3039646" y="2058880"/>
            <a:ext cx="920750" cy="701675"/>
            <a:chOff x="2165941" y="2378338"/>
            <a:chExt cx="864096" cy="741435"/>
          </a:xfrm>
        </p:grpSpPr>
        <p:sp>
          <p:nvSpPr>
            <p:cNvPr id="23" name="五边形 22"/>
            <p:cNvSpPr/>
            <p:nvPr/>
          </p:nvSpPr>
          <p:spPr>
            <a:xfrm>
              <a:off x="2165941" y="2480662"/>
              <a:ext cx="864096" cy="46130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2216595" y="2378338"/>
              <a:ext cx="490151" cy="7414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chemeClr val="bg1"/>
                  </a:solidFill>
                  <a:latin typeface="Arial Black" panose="020B0A04020102020204" pitchFamily="34" charset="0"/>
                  <a:ea typeface="Arial Unicode MS" panose="020B0604020202020204" charset="-122"/>
                  <a:cs typeface="Arial Unicode MS" panose="020B0604020202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Arial Black" panose="020B0A04020102020204" pitchFamily="34" charset="0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7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包图概念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0053" y="939102"/>
            <a:ext cx="594204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软件开发时常见的一个问题是如何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把一个大系统分解为多个较小系统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是控制软件复杂性的重要手段。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在结构化方法中，考虑的是如何对功能进行分解。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而在面向对象方法中，考虑的是如何把相关的类放在一起，而不再是对系统的功能进行分解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用包来存储组件，组件包含多个类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t="9456" r="14218" b="4354"/>
          <a:stretch>
            <a:fillRect/>
          </a:stretch>
        </p:blipFill>
        <p:spPr>
          <a:xfrm>
            <a:off x="6974634" y="1096346"/>
            <a:ext cx="4968630" cy="468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中的元素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8470" y="973455"/>
            <a:ext cx="1132776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包在开发大型软件系统时是一个非常重要的机制，它把关系密切的模型元素组织在一起。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包中的模型元素不仅仅限于类，可以是任何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模型元素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，如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一个模型元素只能被一个包所拥有。包就像一个“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3077210"/>
            <a:ext cx="6631940" cy="3539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81" y="187563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包中的元素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740" y="844550"/>
            <a:ext cx="493268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可以对应成</a:t>
            </a: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文件夹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。文件夹中要存储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源代码文档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当系统运行时，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源代码文档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也会被装入内存中运行。这时，认为</a:t>
            </a: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组件被实例化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源代码文档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在内存中运行，</a:t>
            </a: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不能认为包被实例化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体系结构建模中，包含“包图”。包图解释了组件如何被安排到文件夹中。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 t="10408" r="12687"/>
          <a:stretch>
            <a:fillRect/>
          </a:stretch>
        </p:blipFill>
        <p:spPr>
          <a:xfrm>
            <a:off x="5361940" y="325755"/>
            <a:ext cx="6652260" cy="602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331a0c67a1ab1427cc2ddca005054a6f928060"/>
  <p:tag name="KSO_WM_NEWLAYOUT_GROUP_ID" val="layout_26"/>
  <p:tag name="KSO_WM_NEWLAYOUT_ID" val="slide_5c773a159522ecff"/>
  <p:tag name="KSO_WM_UNIT_PRESET_TEXT" val="单击此处添加标题"/>
</p:tagLst>
</file>

<file path=ppt/tags/tag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948cf25c-d093-4f25-af11-640dae165ae4.jpg?Expires=1797502532\u0026AWSAccessKeyId=AKLT9NSy7kh8TIS1UzNqLRY2\u0026Signature=dK4wAQAHnS%2FQdyi9SZGrx72bxOI%3D&quot;,&quot;product_name&quot;:&quot;wps-wpp-pc&quot;,&quot;intention_code&quot;:&quot;wps_wpp_generate_theme_pay&quot;}*auto_qingqiu_3.0.2_prod*1765966525318_2a2795_0a073633a554-slide-3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f292d3e2ca91bf520e280f7e939ca7fad09f82"/>
  <p:tag name="KSO_WM_NEWLAYOUT_GROUP_ID" val="layout_30"/>
  <p:tag name="KSO_WM_NEWLAYOUT_ID" val="slide_12c4e45e347f26ce"/>
  <p:tag name="KSO_WM_UNIT_PRESET_TEXT" val="单击此处添加标题"/>
</p:tagLst>
</file>

<file path=ppt/tags/tag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98b2a1fe0b532147ea506ea3fb6ea4bd922e6f"/>
  <p:tag name="KSO_WM_NEWLAYOUT_GROUP_ID" val="layout_10013"/>
  <p:tag name="KSO_WM_NEWLAYOUT_ID" val="slide_47ddc0f3e0d84bd1"/>
  <p:tag name="KSO_WM_UNIT_PRESET_TEXT" val="单击此处添加标题"/>
</p:tagLst>
</file>

<file path=ppt/tags/tag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69326f7fbfe3655e3d338b95633c53c3_0.png?Expires=1766052927\u0026AWSAccessKeyId=AKLTHzmNYxS86KQFnb2pvxtA\u0026Signature=D35Ny08jOaPClD2ktpX%2FTEdoDo4%3D&quot;,&quot;product_name&quot;:&quot;wps-wpp-pc&quot;,&quot;intention_code&quot;:&quot;wps_wpp_generate_theme_pay&quot;}*auto_cache_hit_3.0.2_prod*1765966525318_2a2795_0a073633a554-slide-8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59b818c6-ab89-437c-b853-81a8476e5a20.jpg?Expires=1797502531\u0026AWSAccessKeyId=AKLT9NSy7kh8TIS1UzNqLRY2\u0026Signature=P0fdS4NYcI5wfh4nQxei5W9Ie1Q%3D&quot;,&quot;product_name&quot;:&quot;wps-wpp-pc&quot;,&quot;intention_code&quot;:&quot;wps_wpp_generate_theme_pay&quot;}*auto_qingqiu_3.0.2_prod*1765966525318_2a2795_0a073633a554-slide-3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859636446a2304d99d0386a6c050b14793e9ef"/>
  <p:tag name="KSO_WM_NEWLAYOUT_GROUP_ID" val="layout_2"/>
  <p:tag name="KSO_WM_NEWLAYOUT_ID" val="slide_cce2eb3a906a8f67"/>
  <p:tag name="KSO_WM_UNIT_PRESET_TEXT" val="单击此处添加标题"/>
</p:tagLst>
</file>

<file path=ppt/tags/tag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0f18c611-9d53-4f42-b074-4ed8a90bb988.jpg?Expires=1797502531\u0026AWSAccessKeyId=AKLT9NSy7kh8TIS1UzNqLRY2\u0026Signature=MJ%2BqE%2FrsWlod%2Bcj7EmmWU38h73U%3D&quot;,&quot;product_name&quot;:&quot;wps-wpp-pc&quot;,&quot;intention_code&quot;:&quot;wps_wpp_generate_theme_pay&quot;}*auto_qingqiu_3.0.2_prod*1765966525318_2a2795_0a073633a554-slide-9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93f87a2e-78a7-44a9-8286-6913d0f7fe99.jpg?Expires=1797502531\u0026AWSAccessKeyId=AKLT9NSy7kh8TIS1UzNqLRY2\u0026Signature=JzZy1jpTJOjavELOXcARbUNGopk%3D&quot;,&quot;product_name&quot;:&quot;wps-wpp-pc&quot;,&quot;intention_code&quot;:&quot;wps_wpp_generate_theme_pay&quot;}*auto_qingqiu_3.0.2_prod*1765966525318_2a2795_0a073633a554-slide-9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1eb8c35f-78d4-46cd-836c-5c5a9eb8caec.jpg?Expires=1797502532\u0026AWSAccessKeyId=AKLT9NSy7kh8TIS1UzNqLRY2\u0026Signature=rBwG7IwiEjzlLnax6GIZTo13DKI%3D&quot;,&quot;product_name&quot;:&quot;wps-wpp-pc&quot;,&quot;intention_code&quot;:&quot;wps_wpp_generate_theme_pay&quot;}*auto_qingqiu_3.0.2_prod*1765966525318_2a2795_0a073633a554-slide-9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.xml><?xml version="1.0" encoding="utf-8"?>
<p:tagLst xmlns:p="http://schemas.openxmlformats.org/presentationml/2006/main">
  <p:tag name="commondata" val="eyJoZGlkIjoiNzY5YmNmZWJlYWNhNTg2MzliMGZjMmFjMjI5OTg0ODYifQ==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79382572&quot;,&quot;product_name&quot;:&quot;wps-wpp-pc&quot;,&quot;intention_code&quot;:&quot;wps_wpp_generate_theme_pay&quot;}*auto_gallery_3.0.2_prod*1765966525318_2a2795_0a073633a554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5913</Words>
  <Application>WPS 演示</Application>
  <PresentationFormat>宽屏</PresentationFormat>
  <Paragraphs>512</Paragraphs>
  <Slides>53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Arial Black</vt:lpstr>
      <vt:lpstr>Arial Unicode MS</vt:lpstr>
      <vt:lpstr>Söhne</vt:lpstr>
      <vt:lpstr>Segoe Print</vt:lpstr>
      <vt:lpstr>等线</vt:lpstr>
      <vt:lpstr>Arial Unicode MS</vt:lpstr>
      <vt:lpstr>Wingdings</vt:lpstr>
      <vt:lpstr>Tahoma</vt:lpstr>
      <vt:lpstr>Calibri</vt:lpstr>
      <vt:lpstr>等线 Light</vt:lpstr>
      <vt:lpstr>H2O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包图核心目的</vt:lpstr>
      <vt:lpstr>PowerPoint 演示文稿</vt:lpstr>
      <vt:lpstr>包图依赖关系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组件图核心目的</vt:lpstr>
      <vt:lpstr>组件图微服务架构示例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王兵</dc:creator>
  <cp:lastModifiedBy>张兴鹏</cp:lastModifiedBy>
  <cp:revision>331</cp:revision>
  <dcterms:created xsi:type="dcterms:W3CDTF">2021-05-04T12:26:00Z</dcterms:created>
  <dcterms:modified xsi:type="dcterms:W3CDTF">2025-12-17T10:28:29Z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0661C777CEBC40C5A9E5714D34FB56FB_12</vt:lpwstr>
  </property>
  <property fmtid="{D5CDD505-2E9C-101B-9397-08002B2CF9AE}" pid="3" name="KSOProductBuildVer">
    <vt:lpwstr>2052-12.1.0.23125</vt:lpwstr>
  </property>
</Properties>
</file>